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bookmarkIdSeed="3">
  <p:sldMasterIdLst>
    <p:sldMasterId id="2147483660" r:id="rId1"/>
  </p:sldMasterIdLst>
  <p:notesMasterIdLst>
    <p:notesMasterId r:id="rId45"/>
  </p:notesMasterIdLst>
  <p:sldIdLst>
    <p:sldId id="257" r:id="rId2"/>
    <p:sldId id="346" r:id="rId3"/>
    <p:sldId id="304" r:id="rId4"/>
    <p:sldId id="305" r:id="rId5"/>
    <p:sldId id="309" r:id="rId6"/>
    <p:sldId id="310" r:id="rId7"/>
    <p:sldId id="347" r:id="rId8"/>
    <p:sldId id="348" r:id="rId9"/>
    <p:sldId id="308" r:id="rId10"/>
    <p:sldId id="311" r:id="rId11"/>
    <p:sldId id="313" r:id="rId12"/>
    <p:sldId id="312" r:id="rId13"/>
    <p:sldId id="358" r:id="rId14"/>
    <p:sldId id="319" r:id="rId15"/>
    <p:sldId id="307" r:id="rId16"/>
    <p:sldId id="322" r:id="rId17"/>
    <p:sldId id="321" r:id="rId18"/>
    <p:sldId id="323" r:id="rId19"/>
    <p:sldId id="314" r:id="rId20"/>
    <p:sldId id="315" r:id="rId21"/>
    <p:sldId id="317" r:id="rId22"/>
    <p:sldId id="320" r:id="rId23"/>
    <p:sldId id="327" r:id="rId24"/>
    <p:sldId id="350" r:id="rId25"/>
    <p:sldId id="325" r:id="rId26"/>
    <p:sldId id="326" r:id="rId27"/>
    <p:sldId id="355" r:id="rId28"/>
    <p:sldId id="356" r:id="rId29"/>
    <p:sldId id="357" r:id="rId30"/>
    <p:sldId id="349" r:id="rId31"/>
    <p:sldId id="330" r:id="rId32"/>
    <p:sldId id="351" r:id="rId33"/>
    <p:sldId id="352" r:id="rId34"/>
    <p:sldId id="354" r:id="rId35"/>
    <p:sldId id="353" r:id="rId36"/>
    <p:sldId id="336" r:id="rId37"/>
    <p:sldId id="338" r:id="rId38"/>
    <p:sldId id="339" r:id="rId39"/>
    <p:sldId id="341" r:id="rId40"/>
    <p:sldId id="342" r:id="rId41"/>
    <p:sldId id="344" r:id="rId42"/>
    <p:sldId id="345" r:id="rId43"/>
    <p:sldId id="286"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9BE28"/>
    <a:srgbClr val="467F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656" autoAdjust="0"/>
    <p:restoredTop sz="96132" autoAdjust="0"/>
  </p:normalViewPr>
  <p:slideViewPr>
    <p:cSldViewPr>
      <p:cViewPr varScale="1">
        <p:scale>
          <a:sx n="84" d="100"/>
          <a:sy n="84" d="100"/>
        </p:scale>
        <p:origin x="216" y="880"/>
      </p:cViewPr>
      <p:guideLst>
        <p:guide orient="horz" pos="2160"/>
        <p:guide pos="384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A6F78A5-3ECC-410B-9C52-A57AA21C435F}" type="datetimeFigureOut">
              <a:rPr lang="en-US" smtClean="0"/>
              <a:t>6/9/23</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3C43B9B-87D0-4380-A962-F69BD125AC41}" type="slidenum">
              <a:rPr lang="en-US" smtClean="0"/>
              <a:t>‹#›</a:t>
            </a:fld>
            <a:endParaRPr lang="en-US"/>
          </a:p>
        </p:txBody>
      </p:sp>
    </p:spTree>
    <p:extLst>
      <p:ext uri="{BB962C8B-B14F-4D97-AF65-F5344CB8AC3E}">
        <p14:creationId xmlns:p14="http://schemas.microsoft.com/office/powerpoint/2010/main" val="29198693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3C43B9B-87D0-4380-A962-F69BD125AC41}" type="slidenum">
              <a:rPr lang="en-US" smtClean="0"/>
              <a:t>0</a:t>
            </a:fld>
            <a:endParaRPr lang="en-US"/>
          </a:p>
        </p:txBody>
      </p:sp>
    </p:spTree>
    <p:extLst>
      <p:ext uri="{BB962C8B-B14F-4D97-AF65-F5344CB8AC3E}">
        <p14:creationId xmlns:p14="http://schemas.microsoft.com/office/powerpoint/2010/main" val="42873592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3C43B9B-87D0-4380-A962-F69BD125AC41}" type="slidenum">
              <a:rPr lang="en-US" smtClean="0"/>
              <a:t>42</a:t>
            </a:fld>
            <a:endParaRPr lang="en-US"/>
          </a:p>
        </p:txBody>
      </p:sp>
    </p:spTree>
    <p:extLst>
      <p:ext uri="{BB962C8B-B14F-4D97-AF65-F5344CB8AC3E}">
        <p14:creationId xmlns:p14="http://schemas.microsoft.com/office/powerpoint/2010/main" val="57540542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7" name="Rectangle 6"/>
          <p:cNvSpPr/>
          <p:nvPr userDrawn="1"/>
        </p:nvSpPr>
        <p:spPr>
          <a:xfrm>
            <a:off x="0" y="-76200"/>
            <a:ext cx="12192000" cy="7086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8" name="Rectangle 7"/>
          <p:cNvSpPr>
            <a:spLocks noChangeArrowheads="1"/>
          </p:cNvSpPr>
          <p:nvPr userDrawn="1"/>
        </p:nvSpPr>
        <p:spPr bwMode="auto">
          <a:xfrm>
            <a:off x="0" y="6011868"/>
            <a:ext cx="12192000" cy="998537"/>
          </a:xfrm>
          <a:prstGeom prst="rect">
            <a:avLst/>
          </a:prstGeom>
          <a:solidFill>
            <a:schemeClr val="bg1"/>
          </a:solidFill>
          <a:ln w="9525">
            <a:noFill/>
            <a:miter lim="800000"/>
            <a:headEnd/>
            <a:tailEnd/>
          </a:ln>
          <a:effectLst>
            <a:outerShdw dist="23000" dir="5400000" rotWithShape="0">
              <a:srgbClr val="808080">
                <a:alpha val="34999"/>
              </a:srgbClr>
            </a:outerShdw>
          </a:effectLst>
        </p:spPr>
        <p:txBody>
          <a:bodyPr anchor="ctr"/>
          <a:lstStyle/>
          <a:p>
            <a:pPr algn="ctr">
              <a:defRPr/>
            </a:pPr>
            <a:endParaRPr lang="en-US" sz="1800">
              <a:solidFill>
                <a:schemeClr val="lt1"/>
              </a:solidFill>
              <a:latin typeface="+mn-lt"/>
              <a:ea typeface="+mn-ea"/>
            </a:endParaRPr>
          </a:p>
        </p:txBody>
      </p:sp>
      <p:sp>
        <p:nvSpPr>
          <p:cNvPr id="9" name="Rectangle 3"/>
          <p:cNvSpPr>
            <a:spLocks noChangeArrowheads="1"/>
          </p:cNvSpPr>
          <p:nvPr userDrawn="1"/>
        </p:nvSpPr>
        <p:spPr bwMode="auto">
          <a:xfrm>
            <a:off x="0" y="5748338"/>
            <a:ext cx="12192000" cy="228600"/>
          </a:xfrm>
          <a:prstGeom prst="rect">
            <a:avLst/>
          </a:prstGeom>
          <a:solidFill>
            <a:schemeClr val="bg2">
              <a:lumMod val="60000"/>
              <a:lumOff val="40000"/>
            </a:schemeClr>
          </a:solidFill>
          <a:ln w="9525">
            <a:noFill/>
            <a:miter lim="800000"/>
            <a:headEnd/>
            <a:tailEnd/>
          </a:ln>
        </p:spPr>
        <p:txBody>
          <a:bodyPr wrap="none" anchor="ctr"/>
          <a:lstStyle/>
          <a:p>
            <a:pPr>
              <a:defRPr/>
            </a:pPr>
            <a:endParaRPr lang="en-US" sz="1800">
              <a:latin typeface="Arial" pitchFamily="-108" charset="0"/>
              <a:ea typeface="ＭＳ Ｐゴシック" pitchFamily="-108" charset="-128"/>
              <a:cs typeface="ＭＳ Ｐゴシック" pitchFamily="-108" charset="-128"/>
            </a:endParaRPr>
          </a:p>
        </p:txBody>
      </p:sp>
      <p:sp>
        <p:nvSpPr>
          <p:cNvPr id="10" name="Rectangle 4"/>
          <p:cNvSpPr>
            <a:spLocks noChangeArrowheads="1"/>
          </p:cNvSpPr>
          <p:nvPr userDrawn="1"/>
        </p:nvSpPr>
        <p:spPr bwMode="auto">
          <a:xfrm>
            <a:off x="0" y="228600"/>
            <a:ext cx="12192000" cy="5664200"/>
          </a:xfrm>
          <a:prstGeom prst="rect">
            <a:avLst/>
          </a:prstGeom>
          <a:solidFill>
            <a:schemeClr val="accent6"/>
          </a:solidFill>
          <a:ln w="9525">
            <a:noFill/>
            <a:miter lim="800000"/>
            <a:headEnd/>
            <a:tailEnd/>
          </a:ln>
        </p:spPr>
        <p:txBody>
          <a:bodyPr wrap="none" anchor="ctr"/>
          <a:lstStyle/>
          <a:p>
            <a:endParaRPr lang="en-US" sz="1800"/>
          </a:p>
        </p:txBody>
      </p:sp>
      <p:sp>
        <p:nvSpPr>
          <p:cNvPr id="13" name="Title Placeholder 14"/>
          <p:cNvSpPr>
            <a:spLocks noGrp="1"/>
          </p:cNvSpPr>
          <p:nvPr>
            <p:ph type="title" hasCustomPrompt="1"/>
          </p:nvPr>
        </p:nvSpPr>
        <p:spPr>
          <a:xfrm>
            <a:off x="711200" y="990601"/>
            <a:ext cx="10972800" cy="1541463"/>
          </a:xfrm>
          <a:prstGeom prst="rect">
            <a:avLst/>
          </a:prstGeom>
        </p:spPr>
        <p:txBody>
          <a:bodyPr vert="horz" lIns="91440" tIns="45720" rIns="91440" bIns="45720" rtlCol="0" anchor="b">
            <a:normAutofit/>
          </a:bodyPr>
          <a:lstStyle>
            <a:lvl1pPr algn="l" defTabSz="914400" rtl="0" eaLnBrk="1" latinLnBrk="0" hangingPunct="1">
              <a:spcBef>
                <a:spcPct val="0"/>
              </a:spcBef>
              <a:buNone/>
              <a:defRPr lang="en-US" sz="4400" kern="1200" baseline="0" dirty="0">
                <a:solidFill>
                  <a:schemeClr val="bg1"/>
                </a:solidFill>
                <a:latin typeface="Georgia" pitchFamily="18" charset="0"/>
                <a:ea typeface="ＭＳ Ｐゴシック" pitchFamily="34" charset="-128"/>
                <a:cs typeface="+mn-cs"/>
              </a:defRPr>
            </a:lvl1pPr>
          </a:lstStyle>
          <a:p>
            <a:r>
              <a:rPr lang="en-US" dirty="0"/>
              <a:t>Click to edit Presentation Title </a:t>
            </a:r>
          </a:p>
        </p:txBody>
      </p:sp>
      <p:sp>
        <p:nvSpPr>
          <p:cNvPr id="17" name="Text Placeholder 16"/>
          <p:cNvSpPr>
            <a:spLocks noGrp="1"/>
          </p:cNvSpPr>
          <p:nvPr>
            <p:ph type="body" sz="quarter" idx="10" hasCustomPrompt="1"/>
          </p:nvPr>
        </p:nvSpPr>
        <p:spPr>
          <a:xfrm>
            <a:off x="711200" y="2514600"/>
            <a:ext cx="10972800" cy="914400"/>
          </a:xfrm>
        </p:spPr>
        <p:txBody>
          <a:bodyPr/>
          <a:lstStyle>
            <a:lvl1pPr marL="342900" marR="0" indent="-342900" algn="l" defTabSz="914400" rtl="0" eaLnBrk="1" fontAlgn="base" latinLnBrk="0" hangingPunct="1">
              <a:lnSpc>
                <a:spcPct val="100000"/>
              </a:lnSpc>
              <a:spcBef>
                <a:spcPct val="0"/>
              </a:spcBef>
              <a:spcAft>
                <a:spcPct val="0"/>
              </a:spcAft>
              <a:buClrTx/>
              <a:buSzTx/>
              <a:buFont typeface="Arial" pitchFamily="34" charset="0"/>
              <a:buNone/>
              <a:tabLst/>
              <a:defRPr lang="en-US" sz="2000" kern="1200" noProof="0">
                <a:solidFill>
                  <a:schemeClr val="bg1"/>
                </a:solidFill>
                <a:latin typeface="Georgia" pitchFamily="18" charset="0"/>
                <a:ea typeface="ＭＳ Ｐゴシック" pitchFamily="34" charset="-128"/>
              </a:defRPr>
            </a:lvl1pPr>
          </a:lstStyle>
          <a:p>
            <a:pPr marL="342900" marR="0" lvl="0" indent="-342900" algn="l" defTabSz="914400" rtl="0" eaLnBrk="1" fontAlgn="base" latinLnBrk="0" hangingPunct="1">
              <a:lnSpc>
                <a:spcPct val="100000"/>
              </a:lnSpc>
              <a:spcBef>
                <a:spcPct val="0"/>
              </a:spcBef>
              <a:spcAft>
                <a:spcPct val="0"/>
              </a:spcAft>
              <a:buClrTx/>
              <a:buSzTx/>
              <a:buFont typeface="Arial" pitchFamily="34" charset="0"/>
              <a:buNone/>
              <a:tabLst/>
              <a:defRPr/>
            </a:pPr>
            <a:r>
              <a:rPr lang="en-US" sz="2400" kern="1200" noProof="0" dirty="0">
                <a:solidFill>
                  <a:schemeClr val="bg1"/>
                </a:solidFill>
                <a:latin typeface="Georgia" pitchFamily="18" charset="0"/>
                <a:ea typeface="ＭＳ Ｐゴシック" pitchFamily="34" charset="-128"/>
                <a:cs typeface="+mn-cs"/>
              </a:rPr>
              <a:t>Click to add presentation subtitle</a:t>
            </a:r>
          </a:p>
        </p:txBody>
      </p:sp>
      <p:sp>
        <p:nvSpPr>
          <p:cNvPr id="19" name="Text Placeholder 18"/>
          <p:cNvSpPr>
            <a:spLocks noGrp="1"/>
          </p:cNvSpPr>
          <p:nvPr>
            <p:ph type="body" sz="quarter" idx="11" hasCustomPrompt="1"/>
          </p:nvPr>
        </p:nvSpPr>
        <p:spPr>
          <a:xfrm>
            <a:off x="711200" y="3657600"/>
            <a:ext cx="10972800" cy="762000"/>
          </a:xfrm>
        </p:spPr>
        <p:txBody>
          <a:bodyPr/>
          <a:lstStyle>
            <a:lvl1pPr>
              <a:buNone/>
              <a:defRPr lang="en-US" sz="1800" i="1" kern="1200" baseline="0" dirty="0" smtClean="0">
                <a:solidFill>
                  <a:schemeClr val="bg1"/>
                </a:solidFill>
                <a:latin typeface="Georgia" pitchFamily="18" charset="0"/>
                <a:ea typeface="ＭＳ Ｐゴシック" pitchFamily="34" charset="-128"/>
                <a:cs typeface="+mn-cs"/>
              </a:defRPr>
            </a:lvl1pPr>
          </a:lstStyle>
          <a:p>
            <a:pPr marL="342900" lvl="0" indent="-342900" algn="l" defTabSz="914400" rtl="0" eaLnBrk="1" fontAlgn="base" latinLnBrk="0" hangingPunct="1">
              <a:spcBef>
                <a:spcPct val="0"/>
              </a:spcBef>
              <a:spcAft>
                <a:spcPct val="0"/>
              </a:spcAft>
            </a:pPr>
            <a:r>
              <a:rPr lang="en-US" dirty="0"/>
              <a:t>Click to edit presenter’s name and presentation’s date</a:t>
            </a:r>
          </a:p>
        </p:txBody>
      </p:sp>
      <p:pic>
        <p:nvPicPr>
          <p:cNvPr id="15" name="Picture 14" descr="YSM_Shield_CMYK.jpg"/>
          <p:cNvPicPr>
            <a:picLocks noChangeAspect="1"/>
          </p:cNvPicPr>
          <p:nvPr userDrawn="1"/>
        </p:nvPicPr>
        <p:blipFill>
          <a:blip r:embed="rId2" cstate="hqprint">
            <a:extLst>
              <a:ext uri="{28A0092B-C50C-407E-A947-70E740481C1C}">
                <a14:useLocalDpi xmlns:a14="http://schemas.microsoft.com/office/drawing/2010/main"/>
              </a:ext>
            </a:extLst>
          </a:blip>
          <a:srcRect/>
          <a:stretch>
            <a:fillRect/>
          </a:stretch>
        </p:blipFill>
        <p:spPr bwMode="auto">
          <a:xfrm>
            <a:off x="304800" y="6067425"/>
            <a:ext cx="571500" cy="714375"/>
          </a:xfrm>
          <a:prstGeom prst="rect">
            <a:avLst/>
          </a:prstGeom>
          <a:noFill/>
          <a:ln w="9525">
            <a:noFill/>
            <a:miter lim="800000"/>
            <a:headEnd/>
            <a:tailEnd/>
          </a:ln>
        </p:spPr>
      </p:pic>
      <p:pic>
        <p:nvPicPr>
          <p:cNvPr id="16" name="Picture 15" descr="Z:\Justin\Logos\YSM\New Brand\YSM_YaleBlue_CMYK.png"/>
          <p:cNvPicPr>
            <a:picLocks noChangeAspect="1" noChangeArrowheads="1"/>
          </p:cNvPicPr>
          <p:nvPr userDrawn="1"/>
        </p:nvPicPr>
        <p:blipFill>
          <a:blip r:embed="rId3" cstate="print"/>
          <a:srcRect/>
          <a:stretch>
            <a:fillRect/>
          </a:stretch>
        </p:blipFill>
        <p:spPr bwMode="auto">
          <a:xfrm>
            <a:off x="952501" y="6291115"/>
            <a:ext cx="3652837" cy="266993"/>
          </a:xfrm>
          <a:prstGeom prst="rect">
            <a:avLst/>
          </a:prstGeom>
          <a:noFill/>
        </p:spPr>
      </p:pic>
      <p:pic>
        <p:nvPicPr>
          <p:cNvPr id="2" name="Picture 1"/>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9220200" y="5998698"/>
            <a:ext cx="2743200" cy="815036"/>
          </a:xfrm>
          <a:prstGeom prst="rect">
            <a:avLst/>
          </a:prstGeom>
        </p:spPr>
      </p:pic>
    </p:spTree>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17551" y="152400"/>
            <a:ext cx="10179049" cy="914400"/>
          </a:xfrm>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973422" y="-10510"/>
            <a:ext cx="1219200" cy="121920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
        <p:nvSpPr>
          <p:cNvPr id="4" name="Rectangle 3"/>
          <p:cNvSpPr/>
          <p:nvPr userDrawn="1"/>
        </p:nvSpPr>
        <p:spPr>
          <a:xfrm>
            <a:off x="0" y="-76200"/>
            <a:ext cx="12192000" cy="6477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 name="Content Placeholder 2"/>
          <p:cNvSpPr>
            <a:spLocks noGrp="1"/>
          </p:cNvSpPr>
          <p:nvPr>
            <p:ph idx="1"/>
          </p:nvPr>
        </p:nvSpPr>
        <p:spPr>
          <a:xfrm>
            <a:off x="717554" y="152400"/>
            <a:ext cx="10830983" cy="595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2" name="Rectangle 3"/>
          <p:cNvSpPr>
            <a:spLocks noChangeArrowheads="1"/>
          </p:cNvSpPr>
          <p:nvPr/>
        </p:nvSpPr>
        <p:spPr bwMode="auto">
          <a:xfrm>
            <a:off x="0" y="960438"/>
            <a:ext cx="12192000" cy="228600"/>
          </a:xfrm>
          <a:prstGeom prst="rect">
            <a:avLst/>
          </a:prstGeom>
          <a:solidFill>
            <a:schemeClr val="bg2">
              <a:lumMod val="60000"/>
              <a:lumOff val="40000"/>
            </a:schemeClr>
          </a:solidFill>
          <a:ln w="9525">
            <a:noFill/>
            <a:miter lim="800000"/>
            <a:headEnd/>
            <a:tailEnd/>
          </a:ln>
        </p:spPr>
        <p:txBody>
          <a:bodyPr wrap="none" anchor="ctr"/>
          <a:lstStyle/>
          <a:p>
            <a:pPr>
              <a:defRPr/>
            </a:pPr>
            <a:endParaRPr lang="en-US" sz="1800">
              <a:latin typeface="Arial" pitchFamily="-108" charset="0"/>
              <a:ea typeface="ＭＳ Ｐゴシック" pitchFamily="-108" charset="-128"/>
              <a:cs typeface="ＭＳ Ｐゴシック" pitchFamily="-108" charset="-128"/>
            </a:endParaRPr>
          </a:p>
        </p:txBody>
      </p:sp>
      <p:sp>
        <p:nvSpPr>
          <p:cNvPr id="11" name="Rectangle 22"/>
          <p:cNvSpPr>
            <a:spLocks noChangeArrowheads="1"/>
          </p:cNvSpPr>
          <p:nvPr/>
        </p:nvSpPr>
        <p:spPr bwMode="auto">
          <a:xfrm>
            <a:off x="0" y="-7938"/>
            <a:ext cx="12192000" cy="1163638"/>
          </a:xfrm>
          <a:prstGeom prst="rect">
            <a:avLst/>
          </a:prstGeom>
          <a:solidFill>
            <a:schemeClr val="accent6"/>
          </a:solidFill>
          <a:ln w="9525">
            <a:noFill/>
            <a:miter lim="800000"/>
            <a:headEnd/>
            <a:tailEnd/>
          </a:ln>
          <a:effectLst/>
        </p:spPr>
        <p:txBody>
          <a:bodyPr wrap="none" anchor="ctr"/>
          <a:lstStyle/>
          <a:p>
            <a:pPr>
              <a:defRPr/>
            </a:pPr>
            <a:endParaRPr lang="en-US" sz="1800">
              <a:latin typeface="Arial" charset="0"/>
              <a:ea typeface="MS PGothic" pitchFamily="34" charset="-128"/>
            </a:endParaRPr>
          </a:p>
        </p:txBody>
      </p:sp>
      <p:sp>
        <p:nvSpPr>
          <p:cNvPr id="1028" name="Rectangle 4"/>
          <p:cNvSpPr>
            <a:spLocks noGrp="1" noChangeArrowheads="1"/>
          </p:cNvSpPr>
          <p:nvPr>
            <p:ph type="title"/>
          </p:nvPr>
        </p:nvSpPr>
        <p:spPr bwMode="auto">
          <a:xfrm>
            <a:off x="717551" y="152400"/>
            <a:ext cx="10847916" cy="9144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ltLang="ko-KR"/>
              <a:t>Slide title goes here even if it goes longer than a line</a:t>
            </a:r>
            <a:endParaRPr lang="ko-KR" altLang="en-US"/>
          </a:p>
        </p:txBody>
      </p:sp>
      <p:sp>
        <p:nvSpPr>
          <p:cNvPr id="1029" name="Rectangle 6"/>
          <p:cNvSpPr>
            <a:spLocks noGrp="1" noChangeArrowheads="1"/>
          </p:cNvSpPr>
          <p:nvPr>
            <p:ph type="body" idx="1"/>
          </p:nvPr>
        </p:nvSpPr>
        <p:spPr bwMode="auto">
          <a:xfrm>
            <a:off x="717554" y="1447800"/>
            <a:ext cx="10830983" cy="4660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en-US" altLang="ko-KR" dirty="0"/>
          </a:p>
        </p:txBody>
      </p:sp>
      <p:sp>
        <p:nvSpPr>
          <p:cNvPr id="4103" name="Text Box 7"/>
          <p:cNvSpPr txBox="1">
            <a:spLocks noChangeArrowheads="1"/>
          </p:cNvSpPr>
          <p:nvPr/>
        </p:nvSpPr>
        <p:spPr bwMode="auto">
          <a:xfrm>
            <a:off x="10272184" y="6584955"/>
            <a:ext cx="1727200" cy="214313"/>
          </a:xfrm>
          <a:prstGeom prst="rect">
            <a:avLst/>
          </a:prstGeom>
          <a:noFill/>
          <a:ln w="9525" algn="ctr">
            <a:noFill/>
            <a:miter lim="800000"/>
            <a:headEnd/>
            <a:tailEnd/>
          </a:ln>
          <a:effectLst/>
        </p:spPr>
        <p:txBody>
          <a:bodyPr>
            <a:spAutoFit/>
          </a:bodyPr>
          <a:lstStyle/>
          <a:p>
            <a:pPr algn="r">
              <a:spcBef>
                <a:spcPct val="50000"/>
              </a:spcBef>
            </a:pPr>
            <a:r>
              <a:rPr lang="en-US" altLang="ko-KR" sz="800" b="1" dirty="0">
                <a:solidFill>
                  <a:schemeClr val="tx2"/>
                </a:solidFill>
                <a:latin typeface="Georgia" pitchFamily="18" charset="0"/>
                <a:ea typeface="Gulim" pitchFamily="34" charset="-127"/>
              </a:rPr>
              <a:t>S L I D E  </a:t>
            </a:r>
            <a:fld id="{B6E65EB1-8770-4D6F-9BAC-B5A9D136F4D3}" type="slidenum">
              <a:rPr lang="en-US" altLang="ko-KR" sz="800" b="1">
                <a:solidFill>
                  <a:schemeClr val="tx2"/>
                </a:solidFill>
                <a:latin typeface="Georgia" pitchFamily="18" charset="0"/>
                <a:ea typeface="Gulim" pitchFamily="34" charset="-127"/>
              </a:rPr>
              <a:pPr algn="r">
                <a:spcBef>
                  <a:spcPct val="50000"/>
                </a:spcBef>
              </a:pPr>
              <a:t>‹#›</a:t>
            </a:fld>
            <a:endParaRPr lang="en-US" altLang="ko-KR" sz="800" b="1" dirty="0">
              <a:solidFill>
                <a:schemeClr val="tx2"/>
              </a:solidFill>
              <a:latin typeface="Georgia" pitchFamily="18" charset="0"/>
              <a:ea typeface="Gulim" pitchFamily="34" charset="-127"/>
            </a:endParaRPr>
          </a:p>
        </p:txBody>
      </p:sp>
      <p:sp>
        <p:nvSpPr>
          <p:cNvPr id="4118" name="Rectangle 22"/>
          <p:cNvSpPr>
            <a:spLocks noChangeArrowheads="1"/>
          </p:cNvSpPr>
          <p:nvPr/>
        </p:nvSpPr>
        <p:spPr bwMode="auto">
          <a:xfrm>
            <a:off x="0" y="6451600"/>
            <a:ext cx="12192000" cy="58738"/>
          </a:xfrm>
          <a:prstGeom prst="rect">
            <a:avLst/>
          </a:prstGeom>
          <a:solidFill>
            <a:schemeClr val="bg2">
              <a:lumMod val="60000"/>
              <a:lumOff val="40000"/>
            </a:schemeClr>
          </a:solidFill>
          <a:ln w="9525">
            <a:noFill/>
            <a:miter lim="800000"/>
            <a:headEnd/>
            <a:tailEnd/>
          </a:ln>
          <a:effectLst/>
        </p:spPr>
        <p:txBody>
          <a:bodyPr wrap="none" anchor="ctr"/>
          <a:lstStyle/>
          <a:p>
            <a:pPr>
              <a:defRPr/>
            </a:pPr>
            <a:endParaRPr lang="en-US" sz="1800">
              <a:latin typeface="Arial" charset="0"/>
              <a:ea typeface="MS PGothic" pitchFamily="34" charset="-128"/>
            </a:endParaRPr>
          </a:p>
        </p:txBody>
      </p:sp>
      <p:pic>
        <p:nvPicPr>
          <p:cNvPr id="9" name="Picture 9" descr="YSM_Black_80%.eps"/>
          <p:cNvPicPr>
            <a:picLocks noChangeAspect="1"/>
          </p:cNvPicPr>
          <p:nvPr userDrawn="1"/>
        </p:nvPicPr>
        <p:blipFill>
          <a:blip r:embed="rId5" cstate="print"/>
          <a:srcRect/>
          <a:stretch>
            <a:fillRect/>
          </a:stretch>
        </p:blipFill>
        <p:spPr bwMode="auto">
          <a:xfrm>
            <a:off x="538163" y="6591300"/>
            <a:ext cx="2154237" cy="160338"/>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662" r:id="rId1"/>
    <p:sldLayoutId id="2147483661" r:id="rId2"/>
    <p:sldLayoutId id="2147483663" r:id="rId3"/>
  </p:sldLayoutIdLst>
  <p:txStyles>
    <p:titleStyle>
      <a:lvl1pPr algn="l" rtl="0" eaLnBrk="1" fontAlgn="base" hangingPunct="1">
        <a:spcBef>
          <a:spcPct val="0"/>
        </a:spcBef>
        <a:spcAft>
          <a:spcPct val="0"/>
        </a:spcAft>
        <a:defRPr sz="2600">
          <a:solidFill>
            <a:schemeClr val="bg1"/>
          </a:solidFill>
          <a:latin typeface="+mj-lt"/>
          <a:ea typeface="+mj-ea"/>
          <a:cs typeface="+mj-cs"/>
        </a:defRPr>
      </a:lvl1pPr>
      <a:lvl2pPr algn="l" rtl="0" eaLnBrk="1" fontAlgn="base" hangingPunct="1">
        <a:spcBef>
          <a:spcPct val="0"/>
        </a:spcBef>
        <a:spcAft>
          <a:spcPct val="0"/>
        </a:spcAft>
        <a:defRPr sz="2600">
          <a:solidFill>
            <a:schemeClr val="bg1"/>
          </a:solidFill>
          <a:latin typeface="Georgia" pitchFamily="-111" charset="0"/>
          <a:ea typeface="Gulim" pitchFamily="34" charset="-127"/>
          <a:cs typeface="Gulim" pitchFamily="34" charset="-127"/>
        </a:defRPr>
      </a:lvl2pPr>
      <a:lvl3pPr algn="l" rtl="0" eaLnBrk="1" fontAlgn="base" hangingPunct="1">
        <a:spcBef>
          <a:spcPct val="0"/>
        </a:spcBef>
        <a:spcAft>
          <a:spcPct val="0"/>
        </a:spcAft>
        <a:defRPr sz="2600">
          <a:solidFill>
            <a:schemeClr val="bg1"/>
          </a:solidFill>
          <a:latin typeface="Georgia" pitchFamily="-111" charset="0"/>
          <a:ea typeface="Gulim" pitchFamily="34" charset="-127"/>
          <a:cs typeface="Gulim" pitchFamily="34" charset="-127"/>
        </a:defRPr>
      </a:lvl3pPr>
      <a:lvl4pPr algn="l" rtl="0" eaLnBrk="1" fontAlgn="base" hangingPunct="1">
        <a:spcBef>
          <a:spcPct val="0"/>
        </a:spcBef>
        <a:spcAft>
          <a:spcPct val="0"/>
        </a:spcAft>
        <a:defRPr sz="2600">
          <a:solidFill>
            <a:schemeClr val="bg1"/>
          </a:solidFill>
          <a:latin typeface="Georgia" pitchFamily="-111" charset="0"/>
          <a:ea typeface="Gulim" pitchFamily="34" charset="-127"/>
          <a:cs typeface="Gulim" pitchFamily="34" charset="-127"/>
        </a:defRPr>
      </a:lvl4pPr>
      <a:lvl5pPr algn="l" rtl="0" eaLnBrk="1" fontAlgn="base" hangingPunct="1">
        <a:spcBef>
          <a:spcPct val="0"/>
        </a:spcBef>
        <a:spcAft>
          <a:spcPct val="0"/>
        </a:spcAft>
        <a:defRPr sz="2600">
          <a:solidFill>
            <a:schemeClr val="bg1"/>
          </a:solidFill>
          <a:latin typeface="Georgia" pitchFamily="-111" charset="0"/>
          <a:ea typeface="Gulim" pitchFamily="34" charset="-127"/>
          <a:cs typeface="Gulim" pitchFamily="34" charset="-127"/>
        </a:defRPr>
      </a:lvl5pPr>
      <a:lvl6pPr marL="457200" algn="l" rtl="0" eaLnBrk="1" fontAlgn="base" hangingPunct="1">
        <a:spcBef>
          <a:spcPct val="0"/>
        </a:spcBef>
        <a:spcAft>
          <a:spcPct val="0"/>
        </a:spcAft>
        <a:defRPr sz="2600">
          <a:solidFill>
            <a:schemeClr val="bg1"/>
          </a:solidFill>
          <a:latin typeface="Georgia" pitchFamily="-111" charset="0"/>
          <a:ea typeface="Gulim" pitchFamily="34" charset="-127"/>
          <a:cs typeface="Gulim" pitchFamily="34" charset="-127"/>
        </a:defRPr>
      </a:lvl6pPr>
      <a:lvl7pPr marL="914400" algn="l" rtl="0" eaLnBrk="1" fontAlgn="base" hangingPunct="1">
        <a:spcBef>
          <a:spcPct val="0"/>
        </a:spcBef>
        <a:spcAft>
          <a:spcPct val="0"/>
        </a:spcAft>
        <a:defRPr sz="2600">
          <a:solidFill>
            <a:schemeClr val="bg1"/>
          </a:solidFill>
          <a:latin typeface="Georgia" pitchFamily="-111" charset="0"/>
          <a:ea typeface="Gulim" pitchFamily="34" charset="-127"/>
          <a:cs typeface="Gulim" pitchFamily="34" charset="-127"/>
        </a:defRPr>
      </a:lvl7pPr>
      <a:lvl8pPr marL="1371600" algn="l" rtl="0" eaLnBrk="1" fontAlgn="base" hangingPunct="1">
        <a:spcBef>
          <a:spcPct val="0"/>
        </a:spcBef>
        <a:spcAft>
          <a:spcPct val="0"/>
        </a:spcAft>
        <a:defRPr sz="2600">
          <a:solidFill>
            <a:schemeClr val="bg1"/>
          </a:solidFill>
          <a:latin typeface="Georgia" pitchFamily="-111" charset="0"/>
          <a:ea typeface="Gulim" pitchFamily="34" charset="-127"/>
          <a:cs typeface="Gulim" pitchFamily="34" charset="-127"/>
        </a:defRPr>
      </a:lvl8pPr>
      <a:lvl9pPr marL="1828800" algn="l" rtl="0" eaLnBrk="1" fontAlgn="base" hangingPunct="1">
        <a:spcBef>
          <a:spcPct val="0"/>
        </a:spcBef>
        <a:spcAft>
          <a:spcPct val="0"/>
        </a:spcAft>
        <a:defRPr sz="2600">
          <a:solidFill>
            <a:schemeClr val="bg1"/>
          </a:solidFill>
          <a:latin typeface="Georgia" pitchFamily="-111" charset="0"/>
          <a:ea typeface="Gulim" pitchFamily="34" charset="-127"/>
          <a:cs typeface="Gulim" pitchFamily="34" charset="-127"/>
        </a:defRPr>
      </a:lvl9pPr>
    </p:titleStyle>
    <p:bodyStyle>
      <a:lvl1pPr marL="342900" indent="-342900" algn="l" rtl="0" eaLnBrk="1" fontAlgn="base" hangingPunct="1">
        <a:lnSpc>
          <a:spcPct val="90000"/>
        </a:lnSpc>
        <a:spcBef>
          <a:spcPct val="30000"/>
        </a:spcBef>
        <a:spcAft>
          <a:spcPct val="0"/>
        </a:spcAft>
        <a:buChar char="•"/>
        <a:defRPr sz="2000">
          <a:solidFill>
            <a:schemeClr val="tx2"/>
          </a:solidFill>
          <a:latin typeface="+mn-lt"/>
          <a:ea typeface="ＭＳ Ｐゴシック" charset="-128"/>
          <a:cs typeface="ＭＳ Ｐゴシック"/>
        </a:defRPr>
      </a:lvl1pPr>
      <a:lvl2pPr marL="742950" indent="-285750" algn="l" rtl="0" eaLnBrk="1" fontAlgn="base" hangingPunct="1">
        <a:lnSpc>
          <a:spcPct val="90000"/>
        </a:lnSpc>
        <a:spcBef>
          <a:spcPct val="30000"/>
        </a:spcBef>
        <a:spcAft>
          <a:spcPct val="0"/>
        </a:spcAft>
        <a:buChar char="–"/>
        <a:defRPr>
          <a:solidFill>
            <a:schemeClr val="tx2"/>
          </a:solidFill>
          <a:latin typeface="+mn-lt"/>
          <a:ea typeface="ＭＳ Ｐゴシック" charset="-128"/>
          <a:cs typeface="ＭＳ Ｐゴシック"/>
        </a:defRPr>
      </a:lvl2pPr>
      <a:lvl3pPr marL="1143000" indent="-228600" algn="l" rtl="0" eaLnBrk="1" fontAlgn="base" hangingPunct="1">
        <a:lnSpc>
          <a:spcPct val="90000"/>
        </a:lnSpc>
        <a:spcBef>
          <a:spcPct val="20000"/>
        </a:spcBef>
        <a:spcAft>
          <a:spcPct val="0"/>
        </a:spcAft>
        <a:buChar char="•"/>
        <a:defRPr sz="1600">
          <a:solidFill>
            <a:schemeClr val="tx2"/>
          </a:solidFill>
          <a:latin typeface="+mn-lt"/>
          <a:ea typeface="ＭＳ Ｐゴシック" charset="-128"/>
          <a:cs typeface="ＭＳ Ｐゴシック"/>
        </a:defRPr>
      </a:lvl3pPr>
      <a:lvl4pPr marL="1600200" indent="-228600" algn="l" rtl="0" eaLnBrk="1" fontAlgn="base" hangingPunct="1">
        <a:lnSpc>
          <a:spcPct val="90000"/>
        </a:lnSpc>
        <a:spcBef>
          <a:spcPct val="20000"/>
        </a:spcBef>
        <a:spcAft>
          <a:spcPct val="0"/>
        </a:spcAft>
        <a:buChar char="–"/>
        <a:defRPr sz="1600">
          <a:solidFill>
            <a:schemeClr val="tx2"/>
          </a:solidFill>
          <a:latin typeface="+mn-lt"/>
          <a:ea typeface="ＭＳ Ｐゴシック" charset="-128"/>
          <a:cs typeface="ＭＳ Ｐゴシック"/>
        </a:defRPr>
      </a:lvl4pPr>
      <a:lvl5pPr marL="2057400" indent="-228600" algn="l" rtl="0" eaLnBrk="1" fontAlgn="base" hangingPunct="1">
        <a:lnSpc>
          <a:spcPct val="90000"/>
        </a:lnSpc>
        <a:spcBef>
          <a:spcPct val="20000"/>
        </a:spcBef>
        <a:spcAft>
          <a:spcPct val="0"/>
        </a:spcAft>
        <a:buChar char="•"/>
        <a:defRPr sz="1600">
          <a:solidFill>
            <a:schemeClr val="tx2"/>
          </a:solidFill>
          <a:latin typeface="+mn-lt"/>
          <a:ea typeface="ＭＳ Ｐゴシック" charset="-128"/>
          <a:cs typeface="ＭＳ Ｐゴシック"/>
        </a:defRPr>
      </a:lvl5pPr>
      <a:lvl6pPr marL="2514600" indent="-228600" algn="l" rtl="0" eaLnBrk="1" fontAlgn="base" hangingPunct="1">
        <a:lnSpc>
          <a:spcPct val="90000"/>
        </a:lnSpc>
        <a:spcBef>
          <a:spcPct val="20000"/>
        </a:spcBef>
        <a:spcAft>
          <a:spcPct val="0"/>
        </a:spcAft>
        <a:buChar char="•"/>
        <a:defRPr sz="1600">
          <a:solidFill>
            <a:srgbClr val="555555"/>
          </a:solidFill>
          <a:latin typeface="+mn-lt"/>
          <a:ea typeface="ＭＳ Ｐゴシック" pitchFamily="-111" charset="-128"/>
        </a:defRPr>
      </a:lvl6pPr>
      <a:lvl7pPr marL="2971800" indent="-228600" algn="l" rtl="0" eaLnBrk="1" fontAlgn="base" hangingPunct="1">
        <a:lnSpc>
          <a:spcPct val="90000"/>
        </a:lnSpc>
        <a:spcBef>
          <a:spcPct val="20000"/>
        </a:spcBef>
        <a:spcAft>
          <a:spcPct val="0"/>
        </a:spcAft>
        <a:buChar char="•"/>
        <a:defRPr sz="1600">
          <a:solidFill>
            <a:srgbClr val="555555"/>
          </a:solidFill>
          <a:latin typeface="+mn-lt"/>
          <a:ea typeface="ＭＳ Ｐゴシック" pitchFamily="-111" charset="-128"/>
        </a:defRPr>
      </a:lvl7pPr>
      <a:lvl8pPr marL="3429000" indent="-228600" algn="l" rtl="0" eaLnBrk="1" fontAlgn="base" hangingPunct="1">
        <a:lnSpc>
          <a:spcPct val="90000"/>
        </a:lnSpc>
        <a:spcBef>
          <a:spcPct val="20000"/>
        </a:spcBef>
        <a:spcAft>
          <a:spcPct val="0"/>
        </a:spcAft>
        <a:buChar char="•"/>
        <a:defRPr sz="1600">
          <a:solidFill>
            <a:srgbClr val="555555"/>
          </a:solidFill>
          <a:latin typeface="+mn-lt"/>
          <a:ea typeface="ＭＳ Ｐゴシック" pitchFamily="-111" charset="-128"/>
        </a:defRPr>
      </a:lvl8pPr>
      <a:lvl9pPr marL="3886200" indent="-228600" algn="l" rtl="0" eaLnBrk="1" fontAlgn="base" hangingPunct="1">
        <a:lnSpc>
          <a:spcPct val="90000"/>
        </a:lnSpc>
        <a:spcBef>
          <a:spcPct val="20000"/>
        </a:spcBef>
        <a:spcAft>
          <a:spcPct val="0"/>
        </a:spcAft>
        <a:buChar char="•"/>
        <a:defRPr sz="1600">
          <a:solidFill>
            <a:srgbClr val="555555"/>
          </a:solidFill>
          <a:latin typeface="+mn-lt"/>
          <a:ea typeface="ＭＳ Ｐゴシック" pitchFamily="-111"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100.png"/><Relationship Id="rId4" Type="http://schemas.openxmlformats.org/officeDocument/2006/relationships/image" Target="../media/image90.png"/></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image" Target="../media/image21.jpeg"/><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34.sv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30.svg"/></Relationships>
</file>

<file path=ppt/slides/_rels/slide21.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22.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jpeg"/><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jpe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1200" y="1430337"/>
            <a:ext cx="10972800" cy="1541463"/>
          </a:xfrm>
        </p:spPr>
        <p:txBody>
          <a:bodyPr>
            <a:normAutofit/>
          </a:bodyPr>
          <a:lstStyle/>
          <a:p>
            <a:r>
              <a:rPr lang="en-US" dirty="0">
                <a:solidFill>
                  <a:srgbClr val="FFFFFF"/>
                </a:solidFill>
                <a:latin typeface="Georgia"/>
                <a:ea typeface="ＭＳ Ｐゴシック"/>
              </a:rPr>
              <a:t>Quantum Machine Learning and Applications in Healthcare</a:t>
            </a:r>
            <a:endParaRPr lang="en-US" dirty="0"/>
          </a:p>
        </p:txBody>
      </p:sp>
      <p:sp>
        <p:nvSpPr>
          <p:cNvPr id="4" name="Text Placeholder 3"/>
          <p:cNvSpPr>
            <a:spLocks noGrp="1"/>
          </p:cNvSpPr>
          <p:nvPr>
            <p:ph type="body" sz="quarter" idx="11"/>
          </p:nvPr>
        </p:nvSpPr>
        <p:spPr>
          <a:xfrm>
            <a:off x="711200" y="3657600"/>
            <a:ext cx="10795000" cy="1828800"/>
          </a:xfrm>
        </p:spPr>
        <p:txBody>
          <a:bodyPr/>
          <a:lstStyle/>
          <a:p>
            <a:r>
              <a:rPr lang="en-US" dirty="0"/>
              <a:t>Wade L. Schulz, MD, PhD - Yale School of Medicine</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F10D11-86CF-1EEC-383C-148EDB2B86B2}"/>
              </a:ext>
            </a:extLst>
          </p:cNvPr>
          <p:cNvSpPr>
            <a:spLocks noGrp="1"/>
          </p:cNvSpPr>
          <p:nvPr>
            <p:ph type="title"/>
          </p:nvPr>
        </p:nvSpPr>
        <p:spPr/>
        <p:txBody>
          <a:bodyPr/>
          <a:lstStyle/>
          <a:p>
            <a:r>
              <a:rPr lang="en-US" dirty="0"/>
              <a:t>Quantum Computing Architectures</a:t>
            </a:r>
          </a:p>
        </p:txBody>
      </p:sp>
      <p:sp>
        <p:nvSpPr>
          <p:cNvPr id="3" name="Content Placeholder 2">
            <a:extLst>
              <a:ext uri="{FF2B5EF4-FFF2-40B4-BE49-F238E27FC236}">
                <a16:creationId xmlns:a16="http://schemas.microsoft.com/office/drawing/2014/main" id="{A108E7FA-CCD5-C017-C70B-3F9F9B5C91D2}"/>
              </a:ext>
            </a:extLst>
          </p:cNvPr>
          <p:cNvSpPr>
            <a:spLocks noGrp="1"/>
          </p:cNvSpPr>
          <p:nvPr>
            <p:ph idx="1"/>
          </p:nvPr>
        </p:nvSpPr>
        <p:spPr/>
        <p:txBody>
          <a:bodyPr/>
          <a:lstStyle/>
          <a:p>
            <a:r>
              <a:rPr lang="en-US" sz="2200" dirty="0"/>
              <a:t>Gate-Based Quantum Computing</a:t>
            </a:r>
          </a:p>
          <a:p>
            <a:r>
              <a:rPr lang="en-US" sz="2200" dirty="0"/>
              <a:t>Quantum Annealing</a:t>
            </a:r>
          </a:p>
          <a:p>
            <a:r>
              <a:rPr lang="en-US" sz="2200" dirty="0"/>
              <a:t>Adiabatic Quantum Computing</a:t>
            </a:r>
          </a:p>
          <a:p>
            <a:r>
              <a:rPr lang="en-US" sz="2200" dirty="0"/>
              <a:t>Quantum Simulation </a:t>
            </a:r>
          </a:p>
          <a:p>
            <a:r>
              <a:rPr lang="en-US" sz="2200" dirty="0"/>
              <a:t>Topological Quantum Computing</a:t>
            </a:r>
          </a:p>
          <a:p>
            <a:r>
              <a:rPr lang="en-US" sz="2200" dirty="0"/>
              <a:t>Measurement-Based Quantum Computing</a:t>
            </a:r>
          </a:p>
          <a:p>
            <a:endParaRPr lang="en-US" dirty="0"/>
          </a:p>
        </p:txBody>
      </p:sp>
    </p:spTree>
    <p:extLst>
      <p:ext uri="{BB962C8B-B14F-4D97-AF65-F5344CB8AC3E}">
        <p14:creationId xmlns:p14="http://schemas.microsoft.com/office/powerpoint/2010/main" val="31480097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77FF28-17F8-4A6E-62EF-29F2932A5C21}"/>
              </a:ext>
            </a:extLst>
          </p:cNvPr>
          <p:cNvSpPr>
            <a:spLocks noGrp="1"/>
          </p:cNvSpPr>
          <p:nvPr>
            <p:ph type="title"/>
          </p:nvPr>
        </p:nvSpPr>
        <p:spPr/>
        <p:txBody>
          <a:bodyPr/>
          <a:lstStyle/>
          <a:p>
            <a:r>
              <a:rPr lang="en-US" dirty="0"/>
              <a:t>Classical and Quantum Circuits</a:t>
            </a:r>
          </a:p>
        </p:txBody>
      </p:sp>
      <mc:AlternateContent xmlns:mc="http://schemas.openxmlformats.org/markup-compatibility/2006">
        <mc:Choice xmlns:a14="http://schemas.microsoft.com/office/drawing/2010/main" Requires="a14">
          <p:sp>
            <p:nvSpPr>
              <p:cNvPr id="4" name="Content Placeholder 2">
                <a:extLst>
                  <a:ext uri="{FF2B5EF4-FFF2-40B4-BE49-F238E27FC236}">
                    <a16:creationId xmlns:a16="http://schemas.microsoft.com/office/drawing/2014/main" id="{3AED7B1C-E724-1F98-D093-05B6DD5E86D5}"/>
                  </a:ext>
                </a:extLst>
              </p:cNvPr>
              <p:cNvSpPr>
                <a:spLocks noGrp="1"/>
              </p:cNvSpPr>
              <p:nvPr>
                <p:ph idx="1"/>
              </p:nvPr>
            </p:nvSpPr>
            <p:spPr>
              <a:xfrm>
                <a:off x="717554" y="1447800"/>
                <a:ext cx="10830983" cy="4660900"/>
              </a:xfrm>
            </p:spPr>
            <p:txBody>
              <a:bodyPr/>
              <a:lstStyle/>
              <a:p>
                <a:r>
                  <a:rPr lang="en-US" dirty="0"/>
                  <a:t>Both classical and quantum logic gates are similarly combined into circuits, which are combined into computational components (e.g., CPU, QPU, GPU, etc.)</a:t>
                </a:r>
              </a:p>
              <a:p>
                <a:r>
                  <a:rPr lang="en-US" sz="2000" dirty="0"/>
                  <a:t>Mathematically, these gates can be described in terms of linear algebra for computation.</a:t>
                </a:r>
              </a:p>
              <a:p>
                <a:r>
                  <a:rPr lang="en-US" sz="2000" dirty="0"/>
                  <a:t>The two-level superposition state of a qubit can be described mathematically as the following:</a:t>
                </a:r>
              </a:p>
              <a:p>
                <a:endParaRPr lang="en-US" dirty="0"/>
              </a:p>
              <a:p>
                <a:endParaRPr lang="en-US" dirty="0"/>
              </a:p>
              <a:p>
                <a:r>
                  <a:rPr lang="en-US" sz="2000" dirty="0">
                    <a:effectLst/>
                    <a:latin typeface="Calibri" panose="020F0502020204030204" pitchFamily="34" charset="0"/>
                    <a:ea typeface="Arial" panose="020B0604020202020204" pitchFamily="34" charset="0"/>
                  </a:rPr>
                  <a:t>The </a:t>
                </a:r>
                <a14:m>
                  <m:oMath xmlns:m="http://schemas.openxmlformats.org/officeDocument/2006/math">
                    <m:r>
                      <a:rPr lang="en-US" sz="2000" i="1">
                        <a:effectLst/>
                        <a:latin typeface="Cambria Math" panose="02040503050406030204" pitchFamily="18" charset="0"/>
                        <a:ea typeface="Calibri" panose="020F0502020204030204" pitchFamily="34" charset="0"/>
                        <a:cs typeface="Calibri" panose="020F0502020204030204" pitchFamily="34" charset="0"/>
                      </a:rPr>
                      <m:t>| </m:t>
                    </m:r>
                  </m:oMath>
                </a14:m>
                <a:r>
                  <a:rPr lang="en-US" sz="2000" dirty="0">
                    <a:effectLst/>
                    <a:latin typeface="Calibri" panose="020F0502020204030204" pitchFamily="34" charset="0"/>
                    <a:ea typeface="Arial" panose="020B0604020202020204" pitchFamily="34" charset="0"/>
                  </a:rPr>
                  <a:t> and </a:t>
                </a:r>
                <a14:m>
                  <m:oMath xmlns:m="http://schemas.openxmlformats.org/officeDocument/2006/math">
                    <m:r>
                      <a:rPr lang="en-US" sz="2000" i="1">
                        <a:effectLst/>
                        <a:latin typeface="Cambria Math" panose="02040503050406030204" pitchFamily="18" charset="0"/>
                        <a:ea typeface="Calibri" panose="020F0502020204030204" pitchFamily="34" charset="0"/>
                        <a:cs typeface="Calibri" panose="020F0502020204030204" pitchFamily="34" charset="0"/>
                      </a:rPr>
                      <m:t>⟩ </m:t>
                    </m:r>
                  </m:oMath>
                </a14:m>
                <a:r>
                  <a:rPr lang="en-US" sz="2000" dirty="0">
                    <a:effectLst/>
                    <a:latin typeface="Calibri" panose="020F0502020204030204" pitchFamily="34" charset="0"/>
                    <a:ea typeface="Arial" panose="020B0604020202020204" pitchFamily="34" charset="0"/>
                  </a:rPr>
                  <a:t>is called </a:t>
                </a:r>
                <a:r>
                  <a:rPr lang="en-US" sz="2000" i="1" dirty="0">
                    <a:effectLst/>
                    <a:latin typeface="Calibri" panose="020F0502020204030204" pitchFamily="34" charset="0"/>
                    <a:ea typeface="Arial" panose="020B0604020202020204" pitchFamily="34" charset="0"/>
                  </a:rPr>
                  <a:t>Dirac notation</a:t>
                </a:r>
                <a:r>
                  <a:rPr lang="en-US" sz="2000" dirty="0">
                    <a:effectLst/>
                    <a:latin typeface="Calibri" panose="020F0502020204030204" pitchFamily="34" charset="0"/>
                    <a:ea typeface="Arial" panose="020B0604020202020204" pitchFamily="34" charset="0"/>
                  </a:rPr>
                  <a:t> and it is used as a reminder that the enclosed variable (e.g., 0 or 1), is a vector representing the qubit state. </a:t>
                </a:r>
                <a:r>
                  <a:rPr lang="en-US" sz="2000" u="sng" dirty="0">
                    <a:latin typeface="Calibri" panose="020F0502020204030204" pitchFamily="34" charset="0"/>
                    <a:ea typeface="Arial" panose="020B0604020202020204" pitchFamily="34" charset="0"/>
                  </a:rPr>
                  <a:t>Accordingly, a </a:t>
                </a:r>
                <a:r>
                  <a:rPr lang="en-US" sz="2000" u="sng" dirty="0">
                    <a:effectLst/>
                    <a:latin typeface="Calibri" panose="020F0502020204030204" pitchFamily="34" charset="0"/>
                    <a:ea typeface="Arial" panose="020B0604020202020204" pitchFamily="34" charset="0"/>
                  </a:rPr>
                  <a:t>qubit state could be written as</a:t>
                </a:r>
                <a:r>
                  <a:rPr lang="en-US" sz="2000" dirty="0">
                    <a:effectLst/>
                    <a:latin typeface="Calibri" panose="020F0502020204030204" pitchFamily="34" charset="0"/>
                    <a:ea typeface="Arial" panose="020B0604020202020204" pitchFamily="34" charset="0"/>
                  </a:rPr>
                  <a:t>:</a:t>
                </a:r>
                <a:endParaRPr lang="en-US" dirty="0"/>
              </a:p>
            </p:txBody>
          </p:sp>
        </mc:Choice>
        <mc:Fallback>
          <p:sp>
            <p:nvSpPr>
              <p:cNvPr id="4" name="Content Placeholder 2">
                <a:extLst>
                  <a:ext uri="{FF2B5EF4-FFF2-40B4-BE49-F238E27FC236}">
                    <a16:creationId xmlns:a16="http://schemas.microsoft.com/office/drawing/2014/main" id="{3AED7B1C-E724-1F98-D093-05B6DD5E86D5}"/>
                  </a:ext>
                </a:extLst>
              </p:cNvPr>
              <p:cNvSpPr>
                <a:spLocks noGrp="1" noRot="1" noChangeAspect="1" noMove="1" noResize="1" noEditPoints="1" noAdjustHandles="1" noChangeArrowheads="1" noChangeShapeType="1" noTextEdit="1"/>
              </p:cNvSpPr>
              <p:nvPr>
                <p:ph idx="1"/>
              </p:nvPr>
            </p:nvSpPr>
            <p:spPr>
              <a:xfrm>
                <a:off x="717554" y="1447800"/>
                <a:ext cx="10830983" cy="4660900"/>
              </a:xfrm>
              <a:blipFill>
                <a:blip r:embed="rId2"/>
                <a:stretch>
                  <a:fillRect l="-585" t="-1362" r="-70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33DF6B89-C4BB-9629-2AA7-983BD07B1431}"/>
                  </a:ext>
                </a:extLst>
              </p:cNvPr>
              <p:cNvSpPr txBox="1"/>
              <p:nvPr/>
            </p:nvSpPr>
            <p:spPr>
              <a:xfrm>
                <a:off x="1968500" y="3153868"/>
                <a:ext cx="2616200"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en-US" sz="2400" i="1" smtClean="0">
                              <a:solidFill>
                                <a:srgbClr val="836967"/>
                              </a:solidFill>
                              <a:latin typeface="Cambria Math" panose="02040503050406030204" pitchFamily="18" charset="0"/>
                            </a:rPr>
                          </m:ctrlPr>
                        </m:dPr>
                        <m:e>
                          <m:r>
                            <a:rPr lang="en-US" sz="2400" i="1">
                              <a:latin typeface="Cambria Math" panose="02040503050406030204" pitchFamily="18" charset="0"/>
                            </a:rPr>
                            <m:t>𝜓</m:t>
                          </m:r>
                        </m:e>
                      </m:d>
                      <m:r>
                        <a:rPr lang="en-US" sz="2400" i="0">
                          <a:latin typeface="Cambria Math" panose="02040503050406030204" pitchFamily="18" charset="0"/>
                        </a:rPr>
                        <m:t>=</m:t>
                      </m:r>
                      <m:r>
                        <a:rPr lang="en-US" sz="2400" i="1">
                          <a:latin typeface="Cambria Math" panose="02040503050406030204" pitchFamily="18" charset="0"/>
                        </a:rPr>
                        <m:t>𝛼</m:t>
                      </m:r>
                      <m:d>
                        <m:dPr>
                          <m:begChr m:val="|"/>
                          <m:endChr m:val="⟩"/>
                          <m:ctrlPr>
                            <a:rPr lang="en-US" sz="2400" i="1">
                              <a:solidFill>
                                <a:srgbClr val="836967"/>
                              </a:solidFill>
                              <a:latin typeface="Cambria Math" panose="02040503050406030204" pitchFamily="18" charset="0"/>
                            </a:rPr>
                          </m:ctrlPr>
                        </m:dPr>
                        <m:e>
                          <m:r>
                            <a:rPr lang="en-US" sz="2400" i="0">
                              <a:latin typeface="Cambria Math" panose="02040503050406030204" pitchFamily="18" charset="0"/>
                            </a:rPr>
                            <m:t>0</m:t>
                          </m:r>
                        </m:e>
                      </m:d>
                      <m:r>
                        <a:rPr lang="en-US" sz="2400" i="0">
                          <a:latin typeface="Cambria Math" panose="02040503050406030204" pitchFamily="18" charset="0"/>
                        </a:rPr>
                        <m:t>+</m:t>
                      </m:r>
                      <m:r>
                        <a:rPr lang="en-US" sz="2400" i="1">
                          <a:latin typeface="Cambria Math" panose="02040503050406030204" pitchFamily="18" charset="0"/>
                        </a:rPr>
                        <m:t>𝛽</m:t>
                      </m:r>
                      <m:d>
                        <m:dPr>
                          <m:begChr m:val="|"/>
                          <m:endChr m:val="⟩"/>
                          <m:ctrlPr>
                            <a:rPr lang="en-US" sz="2400" i="1">
                              <a:solidFill>
                                <a:srgbClr val="836967"/>
                              </a:solidFill>
                              <a:latin typeface="Cambria Math" panose="02040503050406030204" pitchFamily="18" charset="0"/>
                            </a:rPr>
                          </m:ctrlPr>
                        </m:dPr>
                        <m:e>
                          <m:r>
                            <a:rPr lang="en-US" sz="2400" i="0">
                              <a:latin typeface="Cambria Math" panose="02040503050406030204" pitchFamily="18" charset="0"/>
                            </a:rPr>
                            <m:t>1</m:t>
                          </m:r>
                        </m:e>
                      </m:d>
                      <m:r>
                        <a:rPr lang="en-US" sz="2400" i="0">
                          <a:latin typeface="Cambria Math" panose="02040503050406030204" pitchFamily="18" charset="0"/>
                        </a:rPr>
                        <m:t> </m:t>
                      </m:r>
                    </m:oMath>
                  </m:oMathPara>
                </a14:m>
                <a:endParaRPr lang="en-US" sz="2400" dirty="0"/>
              </a:p>
            </p:txBody>
          </p:sp>
        </mc:Choice>
        <mc:Fallback>
          <p:sp>
            <p:nvSpPr>
              <p:cNvPr id="5" name="TextBox 4">
                <a:extLst>
                  <a:ext uri="{FF2B5EF4-FFF2-40B4-BE49-F238E27FC236}">
                    <a16:creationId xmlns:a16="http://schemas.microsoft.com/office/drawing/2014/main" id="{33DF6B89-C4BB-9629-2AA7-983BD07B1431}"/>
                  </a:ext>
                </a:extLst>
              </p:cNvPr>
              <p:cNvSpPr txBox="1">
                <a:spLocks noRot="1" noChangeAspect="1" noMove="1" noResize="1" noEditPoints="1" noAdjustHandles="1" noChangeArrowheads="1" noChangeShapeType="1" noTextEdit="1"/>
              </p:cNvSpPr>
              <p:nvPr/>
            </p:nvSpPr>
            <p:spPr>
              <a:xfrm>
                <a:off x="1968500" y="3153868"/>
                <a:ext cx="2616200" cy="461665"/>
              </a:xfrm>
              <a:prstGeom prst="rect">
                <a:avLst/>
              </a:prstGeom>
              <a:blipFill>
                <a:blip r:embed="rId3"/>
                <a:stretch>
                  <a:fillRect r="-1456" b="-21622"/>
                </a:stretch>
              </a:blipFill>
            </p:spPr>
            <p:txBody>
              <a:bodyPr/>
              <a:lstStyle/>
              <a:p>
                <a:r>
                  <a:rPr lang="en-US">
                    <a:noFill/>
                  </a:rPr>
                  <a:t> </a:t>
                </a:r>
              </a:p>
            </p:txBody>
          </p:sp>
        </mc:Fallback>
      </mc:AlternateContent>
      <p:grpSp>
        <p:nvGrpSpPr>
          <p:cNvPr id="6" name="Group 5">
            <a:extLst>
              <a:ext uri="{FF2B5EF4-FFF2-40B4-BE49-F238E27FC236}">
                <a16:creationId xmlns:a16="http://schemas.microsoft.com/office/drawing/2014/main" id="{9353919D-B15C-6905-4A38-05DA3341D289}"/>
              </a:ext>
            </a:extLst>
          </p:cNvPr>
          <p:cNvGrpSpPr/>
          <p:nvPr/>
        </p:nvGrpSpPr>
        <p:grpSpPr>
          <a:xfrm>
            <a:off x="1828800" y="4660571"/>
            <a:ext cx="4070350" cy="749629"/>
            <a:chOff x="2517775" y="5494040"/>
            <a:chExt cx="4070350" cy="749629"/>
          </a:xfrm>
        </p:grpSpPr>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B66A1D5-134E-5940-E366-9C6DC214E8E9}"/>
                    </a:ext>
                  </a:extLst>
                </p:cNvPr>
                <p:cNvSpPr txBox="1"/>
                <p:nvPr/>
              </p:nvSpPr>
              <p:spPr>
                <a:xfrm>
                  <a:off x="2517775" y="5494040"/>
                  <a:ext cx="1835150" cy="74962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en-US" sz="2400" i="1" smtClean="0">
                                <a:solidFill>
                                  <a:srgbClr val="836967"/>
                                </a:solidFill>
                                <a:latin typeface="Cambria Math" panose="02040503050406030204" pitchFamily="18" charset="0"/>
                              </a:rPr>
                            </m:ctrlPr>
                          </m:dPr>
                          <m:e>
                            <m:r>
                              <a:rPr lang="en-US" sz="2400">
                                <a:latin typeface="Cambria Math" panose="02040503050406030204" pitchFamily="18" charset="0"/>
                              </a:rPr>
                              <m:t>0</m:t>
                            </m:r>
                          </m:e>
                        </m:d>
                        <m:r>
                          <a:rPr lang="en-US" sz="2400" i="0">
                            <a:latin typeface="Cambria Math" panose="02040503050406030204" pitchFamily="18" charset="0"/>
                          </a:rPr>
                          <m:t>= </m:t>
                        </m:r>
                        <m:d>
                          <m:dPr>
                            <m:begChr m:val="["/>
                            <m:endChr m:val="]"/>
                            <m:ctrlPr>
                              <a:rPr lang="en-US" sz="2400" i="1">
                                <a:solidFill>
                                  <a:srgbClr val="836967"/>
                                </a:solidFill>
                                <a:latin typeface="Cambria Math" panose="02040503050406030204" pitchFamily="18" charset="0"/>
                              </a:rPr>
                            </m:ctrlPr>
                          </m:dPr>
                          <m:e>
                            <m:m>
                              <m:mPr>
                                <m:plcHide m:val="on"/>
                                <m:mcs>
                                  <m:mc>
                                    <m:mcPr>
                                      <m:count m:val="1"/>
                                      <m:mcJc m:val="center"/>
                                    </m:mcPr>
                                  </m:mc>
                                </m:mcs>
                                <m:ctrlPr>
                                  <a:rPr lang="en-US" sz="2400" i="1">
                                    <a:solidFill>
                                      <a:srgbClr val="836967"/>
                                    </a:solidFill>
                                    <a:latin typeface="Cambria Math" panose="02040503050406030204" pitchFamily="18" charset="0"/>
                                  </a:rPr>
                                </m:ctrlPr>
                              </m:mPr>
                              <m:mr>
                                <m:e>
                                  <m:r>
                                    <a:rPr lang="en-US" sz="2400" i="0">
                                      <a:latin typeface="Cambria Math" panose="02040503050406030204" pitchFamily="18" charset="0"/>
                                    </a:rPr>
                                    <m:t>1</m:t>
                                  </m:r>
                                </m:e>
                              </m:mr>
                              <m:mr>
                                <m:e>
                                  <m:r>
                                    <a:rPr lang="en-US" sz="2400" i="0">
                                      <a:latin typeface="Cambria Math" panose="02040503050406030204" pitchFamily="18" charset="0"/>
                                    </a:rPr>
                                    <m:t>0</m:t>
                                  </m:r>
                                </m:e>
                              </m:mr>
                            </m:m>
                          </m:e>
                        </m:d>
                      </m:oMath>
                    </m:oMathPara>
                  </a14:m>
                  <a:endParaRPr lang="en-US" sz="2400" dirty="0"/>
                </a:p>
              </p:txBody>
            </p:sp>
          </mc:Choice>
          <mc:Fallback xmlns="">
            <p:sp>
              <p:nvSpPr>
                <p:cNvPr id="20" name="TextBox 19">
                  <a:extLst>
                    <a:ext uri="{FF2B5EF4-FFF2-40B4-BE49-F238E27FC236}">
                      <a16:creationId xmlns:a16="http://schemas.microsoft.com/office/drawing/2014/main" id="{98D4FBAB-A5C3-57C7-00AE-DD2091AAE8FC}"/>
                    </a:ext>
                  </a:extLst>
                </p:cNvPr>
                <p:cNvSpPr txBox="1">
                  <a:spLocks noRot="1" noChangeAspect="1" noMove="1" noResize="1" noEditPoints="1" noAdjustHandles="1" noChangeArrowheads="1" noChangeShapeType="1" noTextEdit="1"/>
                </p:cNvSpPr>
                <p:nvPr/>
              </p:nvSpPr>
              <p:spPr>
                <a:xfrm>
                  <a:off x="2517775" y="5494040"/>
                  <a:ext cx="1835150" cy="749629"/>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AAE2F4F-18B7-03D0-31BD-5EE47F02180B}"/>
                    </a:ext>
                  </a:extLst>
                </p:cNvPr>
                <p:cNvSpPr txBox="1"/>
                <p:nvPr/>
              </p:nvSpPr>
              <p:spPr>
                <a:xfrm>
                  <a:off x="5019675" y="5515969"/>
                  <a:ext cx="1568450" cy="70577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en-US" sz="2400" i="1" smtClean="0">
                                <a:solidFill>
                                  <a:srgbClr val="836967"/>
                                </a:solidFill>
                                <a:latin typeface="Cambria Math" panose="02040503050406030204" pitchFamily="18" charset="0"/>
                              </a:rPr>
                            </m:ctrlPr>
                          </m:dPr>
                          <m:e>
                            <m:r>
                              <a:rPr lang="en-US" sz="2400">
                                <a:latin typeface="Cambria Math" panose="02040503050406030204" pitchFamily="18" charset="0"/>
                              </a:rPr>
                              <m:t>1</m:t>
                            </m:r>
                          </m:e>
                        </m:d>
                        <m:r>
                          <a:rPr lang="en-US" sz="2400" i="0">
                            <a:latin typeface="Cambria Math" panose="02040503050406030204" pitchFamily="18" charset="0"/>
                          </a:rPr>
                          <m:t>= </m:t>
                        </m:r>
                        <m:d>
                          <m:dPr>
                            <m:begChr m:val="["/>
                            <m:endChr m:val="]"/>
                            <m:ctrlPr>
                              <a:rPr lang="en-US" sz="2400" i="1">
                                <a:solidFill>
                                  <a:srgbClr val="836967"/>
                                </a:solidFill>
                                <a:latin typeface="Cambria Math" panose="02040503050406030204" pitchFamily="18" charset="0"/>
                              </a:rPr>
                            </m:ctrlPr>
                          </m:dPr>
                          <m:e>
                            <m:m>
                              <m:mPr>
                                <m:plcHide m:val="on"/>
                                <m:mcs>
                                  <m:mc>
                                    <m:mcPr>
                                      <m:count m:val="1"/>
                                      <m:mcJc m:val="center"/>
                                    </m:mcPr>
                                  </m:mc>
                                </m:mcs>
                                <m:ctrlPr>
                                  <a:rPr lang="en-US" sz="2400" i="1">
                                    <a:solidFill>
                                      <a:srgbClr val="836967"/>
                                    </a:solidFill>
                                    <a:latin typeface="Cambria Math" panose="02040503050406030204" pitchFamily="18" charset="0"/>
                                  </a:rPr>
                                </m:ctrlPr>
                              </m:mPr>
                              <m:mr>
                                <m:e>
                                  <m:r>
                                    <a:rPr lang="en-US" sz="2400" i="0">
                                      <a:latin typeface="Cambria Math" panose="02040503050406030204" pitchFamily="18" charset="0"/>
                                    </a:rPr>
                                    <m:t>0</m:t>
                                  </m:r>
                                </m:e>
                              </m:mr>
                              <m:mr>
                                <m:e>
                                  <m:r>
                                    <a:rPr lang="en-US" sz="2400" i="0">
                                      <a:latin typeface="Cambria Math" panose="02040503050406030204" pitchFamily="18" charset="0"/>
                                    </a:rPr>
                                    <m:t>1</m:t>
                                  </m:r>
                                </m:e>
                              </m:mr>
                            </m:m>
                          </m:e>
                        </m:d>
                      </m:oMath>
                    </m:oMathPara>
                  </a14:m>
                  <a:endParaRPr lang="en-US" sz="2400" dirty="0"/>
                </a:p>
              </p:txBody>
            </p:sp>
          </mc:Choice>
          <mc:Fallback xmlns="">
            <p:sp>
              <p:nvSpPr>
                <p:cNvPr id="21" name="TextBox 20">
                  <a:extLst>
                    <a:ext uri="{FF2B5EF4-FFF2-40B4-BE49-F238E27FC236}">
                      <a16:creationId xmlns:a16="http://schemas.microsoft.com/office/drawing/2014/main" id="{7DCE879F-8CCB-B8F3-91E3-0FFD80664339}"/>
                    </a:ext>
                  </a:extLst>
                </p:cNvPr>
                <p:cNvSpPr txBox="1">
                  <a:spLocks noRot="1" noChangeAspect="1" noMove="1" noResize="1" noEditPoints="1" noAdjustHandles="1" noChangeArrowheads="1" noChangeShapeType="1" noTextEdit="1"/>
                </p:cNvSpPr>
                <p:nvPr/>
              </p:nvSpPr>
              <p:spPr>
                <a:xfrm>
                  <a:off x="5019675" y="5515969"/>
                  <a:ext cx="1568450" cy="705771"/>
                </a:xfrm>
                <a:prstGeom prst="rect">
                  <a:avLst/>
                </a:prstGeom>
                <a:blipFill>
                  <a:blip r:embed="rId5"/>
                  <a:stretch>
                    <a:fillRect/>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B8D69418-C54B-88ED-E4E2-6C3E5EAA41E5}"/>
                </a:ext>
              </a:extLst>
            </p:cNvPr>
            <p:cNvSpPr txBox="1"/>
            <p:nvPr/>
          </p:nvSpPr>
          <p:spPr>
            <a:xfrm>
              <a:off x="4384675" y="5684188"/>
              <a:ext cx="603250" cy="400110"/>
            </a:xfrm>
            <a:prstGeom prst="rect">
              <a:avLst/>
            </a:prstGeom>
            <a:noFill/>
          </p:spPr>
          <p:txBody>
            <a:bodyPr wrap="square">
              <a:spAutoFit/>
            </a:bodyPr>
            <a:lstStyle/>
            <a:p>
              <a:r>
                <a:rPr lang="en-US" sz="2000" dirty="0">
                  <a:effectLst/>
                  <a:latin typeface="Calibri" panose="020F0502020204030204" pitchFamily="34" charset="0"/>
                  <a:ea typeface="Arial" panose="020B0604020202020204" pitchFamily="34" charset="0"/>
                </a:rPr>
                <a:t>and</a:t>
              </a:r>
              <a:endParaRPr lang="en-US" sz="2000" dirty="0"/>
            </a:p>
          </p:txBody>
        </p:sp>
      </p:grpSp>
    </p:spTree>
    <p:extLst>
      <p:ext uri="{BB962C8B-B14F-4D97-AF65-F5344CB8AC3E}">
        <p14:creationId xmlns:p14="http://schemas.microsoft.com/office/powerpoint/2010/main" val="12646909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B7C92E-5DD0-17D0-D12F-900B7ED4AD3D}"/>
              </a:ext>
            </a:extLst>
          </p:cNvPr>
          <p:cNvSpPr>
            <a:spLocks noGrp="1"/>
          </p:cNvSpPr>
          <p:nvPr>
            <p:ph type="title"/>
          </p:nvPr>
        </p:nvSpPr>
        <p:spPr/>
        <p:txBody>
          <a:bodyPr/>
          <a:lstStyle/>
          <a:p>
            <a:r>
              <a:rPr lang="en-US" dirty="0"/>
              <a:t>Logic Gates</a:t>
            </a:r>
          </a:p>
        </p:txBody>
      </p:sp>
      <p:sp>
        <p:nvSpPr>
          <p:cNvPr id="3" name="Content Placeholder 2">
            <a:extLst>
              <a:ext uri="{FF2B5EF4-FFF2-40B4-BE49-F238E27FC236}">
                <a16:creationId xmlns:a16="http://schemas.microsoft.com/office/drawing/2014/main" id="{3316954B-1DFD-5D8D-07DD-E996D0EF2D85}"/>
              </a:ext>
            </a:extLst>
          </p:cNvPr>
          <p:cNvSpPr>
            <a:spLocks noGrp="1"/>
          </p:cNvSpPr>
          <p:nvPr>
            <p:ph idx="1"/>
          </p:nvPr>
        </p:nvSpPr>
        <p:spPr>
          <a:xfrm>
            <a:off x="717554" y="1447800"/>
            <a:ext cx="5226045" cy="4660900"/>
          </a:xfrm>
        </p:spPr>
        <p:txBody>
          <a:bodyPr/>
          <a:lstStyle/>
          <a:p>
            <a:r>
              <a:rPr lang="en-US" sz="2000" dirty="0"/>
              <a:t>Logic gates form the basis of digital circuits and make decisions based on one or more inputs</a:t>
            </a:r>
          </a:p>
          <a:p>
            <a:r>
              <a:rPr lang="en-US" sz="2000" dirty="0"/>
              <a:t>Classical computers interact operate on traditional bits through logical operations called gates such as AND, XOR, and NOT</a:t>
            </a:r>
          </a:p>
          <a:p>
            <a:r>
              <a:rPr lang="en-US" sz="2000" dirty="0"/>
              <a:t>Computations for quantum states are facilitated by linear operators referred to as quantum logic gate, which can be represented via linear algebra</a:t>
            </a:r>
          </a:p>
          <a:p>
            <a:endParaRPr lang="en-US" sz="2000" dirty="0"/>
          </a:p>
        </p:txBody>
      </p:sp>
      <p:pic>
        <p:nvPicPr>
          <p:cNvPr id="4" name="Picture 3" descr="Diagram, schematic&#10;&#10;Description automatically generated">
            <a:extLst>
              <a:ext uri="{FF2B5EF4-FFF2-40B4-BE49-F238E27FC236}">
                <a16:creationId xmlns:a16="http://schemas.microsoft.com/office/drawing/2014/main" id="{BC23148C-765E-8F7B-EA56-C81B7B33C4FA}"/>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6699155" y="1447800"/>
            <a:ext cx="4737650" cy="4086223"/>
          </a:xfrm>
          <a:prstGeom prst="rect">
            <a:avLst/>
          </a:prstGeom>
        </p:spPr>
      </p:pic>
    </p:spTree>
    <p:extLst>
      <p:ext uri="{BB962C8B-B14F-4D97-AF65-F5344CB8AC3E}">
        <p14:creationId xmlns:p14="http://schemas.microsoft.com/office/powerpoint/2010/main" val="22268701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79DBB-A734-87CE-099F-20F228DE5872}"/>
              </a:ext>
            </a:extLst>
          </p:cNvPr>
          <p:cNvSpPr>
            <a:spLocks noGrp="1"/>
          </p:cNvSpPr>
          <p:nvPr>
            <p:ph type="title"/>
          </p:nvPr>
        </p:nvSpPr>
        <p:spPr/>
        <p:txBody>
          <a:bodyPr/>
          <a:lstStyle/>
          <a:p>
            <a:r>
              <a:rPr lang="en-US" dirty="0"/>
              <a:t>Quantum Logic Gates</a:t>
            </a:r>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C988A52E-CE9C-9E1E-5085-FA4157EB9288}"/>
                  </a:ext>
                </a:extLst>
              </p:cNvPr>
              <p:cNvSpPr txBox="1"/>
              <p:nvPr/>
            </p:nvSpPr>
            <p:spPr>
              <a:xfrm>
                <a:off x="1524000" y="4419600"/>
                <a:ext cx="8195070" cy="122142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en-US" sz="4400" i="1" smtClean="0">
                              <a:solidFill>
                                <a:srgbClr val="836967"/>
                              </a:solidFill>
                              <a:latin typeface="Cambria Math" panose="02040503050406030204" pitchFamily="18" charset="0"/>
                            </a:rPr>
                          </m:ctrlPr>
                        </m:dPr>
                        <m:e>
                          <m:r>
                            <a:rPr lang="en-US" sz="4400">
                              <a:latin typeface="Cambria Math" panose="02040503050406030204" pitchFamily="18" charset="0"/>
                            </a:rPr>
                            <m:t>0</m:t>
                          </m:r>
                        </m:e>
                      </m:d>
                      <m:r>
                        <a:rPr lang="en-US" sz="4400" i="0">
                          <a:latin typeface="Cambria Math" panose="02040503050406030204" pitchFamily="18" charset="0"/>
                        </a:rPr>
                        <m:t>= </m:t>
                      </m:r>
                      <m:d>
                        <m:dPr>
                          <m:begChr m:val="["/>
                          <m:endChr m:val="]"/>
                          <m:ctrlPr>
                            <a:rPr lang="en-US" sz="4400" i="1">
                              <a:solidFill>
                                <a:srgbClr val="836967"/>
                              </a:solidFill>
                              <a:latin typeface="Cambria Math" panose="02040503050406030204" pitchFamily="18" charset="0"/>
                            </a:rPr>
                          </m:ctrlPr>
                        </m:dPr>
                        <m:e>
                          <m:m>
                            <m:mPr>
                              <m:plcHide m:val="on"/>
                              <m:mcs>
                                <m:mc>
                                  <m:mcPr>
                                    <m:count m:val="2"/>
                                    <m:mcJc m:val="center"/>
                                  </m:mcPr>
                                </m:mc>
                              </m:mcs>
                              <m:ctrlPr>
                                <a:rPr lang="en-US" sz="4400" i="1">
                                  <a:solidFill>
                                    <a:srgbClr val="836967"/>
                                  </a:solidFill>
                                  <a:latin typeface="Cambria Math" panose="02040503050406030204" pitchFamily="18" charset="0"/>
                                </a:rPr>
                              </m:ctrlPr>
                            </m:mPr>
                            <m:mr>
                              <m:e>
                                <m:r>
                                  <a:rPr lang="en-US" sz="4400" i="0">
                                    <a:latin typeface="Cambria Math" panose="02040503050406030204" pitchFamily="18" charset="0"/>
                                  </a:rPr>
                                  <m:t>0</m:t>
                                </m:r>
                              </m:e>
                              <m:e>
                                <m:r>
                                  <a:rPr lang="en-US" sz="4400" i="0">
                                    <a:latin typeface="Cambria Math" panose="02040503050406030204" pitchFamily="18" charset="0"/>
                                  </a:rPr>
                                  <m:t>1</m:t>
                                </m:r>
                              </m:e>
                            </m:mr>
                            <m:mr>
                              <m:e>
                                <m:r>
                                  <a:rPr lang="en-US" sz="4400" i="0">
                                    <a:latin typeface="Cambria Math" panose="02040503050406030204" pitchFamily="18" charset="0"/>
                                  </a:rPr>
                                  <m:t>1</m:t>
                                </m:r>
                              </m:e>
                              <m:e>
                                <m:r>
                                  <a:rPr lang="en-US" sz="4400" i="0">
                                    <a:latin typeface="Cambria Math" panose="02040503050406030204" pitchFamily="18" charset="0"/>
                                  </a:rPr>
                                  <m:t>0</m:t>
                                </m:r>
                              </m:e>
                            </m:mr>
                          </m:m>
                        </m:e>
                      </m:d>
                      <m:d>
                        <m:dPr>
                          <m:begChr m:val="["/>
                          <m:endChr m:val="]"/>
                          <m:ctrlPr>
                            <a:rPr lang="en-US" sz="4400" i="1">
                              <a:solidFill>
                                <a:srgbClr val="836967"/>
                              </a:solidFill>
                              <a:latin typeface="Cambria Math" panose="02040503050406030204" pitchFamily="18" charset="0"/>
                            </a:rPr>
                          </m:ctrlPr>
                        </m:dPr>
                        <m:e>
                          <m:m>
                            <m:mPr>
                              <m:plcHide m:val="on"/>
                              <m:mcs>
                                <m:mc>
                                  <m:mcPr>
                                    <m:count m:val="1"/>
                                    <m:mcJc m:val="center"/>
                                  </m:mcPr>
                                </m:mc>
                              </m:mcs>
                              <m:ctrlPr>
                                <a:rPr lang="en-US" sz="4400" i="1">
                                  <a:solidFill>
                                    <a:srgbClr val="836967"/>
                                  </a:solidFill>
                                  <a:latin typeface="Cambria Math" panose="02040503050406030204" pitchFamily="18" charset="0"/>
                                </a:rPr>
                              </m:ctrlPr>
                            </m:mPr>
                            <m:mr>
                              <m:e>
                                <m:r>
                                  <a:rPr lang="en-US" sz="4400" i="0">
                                    <a:latin typeface="Cambria Math" panose="02040503050406030204" pitchFamily="18" charset="0"/>
                                  </a:rPr>
                                  <m:t>1</m:t>
                                </m:r>
                              </m:e>
                            </m:mr>
                            <m:mr>
                              <m:e>
                                <m:r>
                                  <a:rPr lang="en-US" sz="4400" i="0">
                                    <a:latin typeface="Cambria Math" panose="02040503050406030204" pitchFamily="18" charset="0"/>
                                  </a:rPr>
                                  <m:t>0</m:t>
                                </m:r>
                              </m:e>
                            </m:mr>
                          </m:m>
                        </m:e>
                      </m:d>
                      <m:r>
                        <a:rPr lang="en-US" sz="4400" i="0">
                          <a:latin typeface="Cambria Math" panose="02040503050406030204" pitchFamily="18" charset="0"/>
                        </a:rPr>
                        <m:t>= </m:t>
                      </m:r>
                      <m:d>
                        <m:dPr>
                          <m:begChr m:val="["/>
                          <m:endChr m:val="]"/>
                          <m:ctrlPr>
                            <a:rPr lang="en-US" sz="4400" i="1">
                              <a:solidFill>
                                <a:srgbClr val="836967"/>
                              </a:solidFill>
                              <a:latin typeface="Cambria Math" panose="02040503050406030204" pitchFamily="18" charset="0"/>
                            </a:rPr>
                          </m:ctrlPr>
                        </m:dPr>
                        <m:e>
                          <m:m>
                            <m:mPr>
                              <m:plcHide m:val="on"/>
                              <m:mcs>
                                <m:mc>
                                  <m:mcPr>
                                    <m:count m:val="1"/>
                                    <m:mcJc m:val="center"/>
                                  </m:mcPr>
                                </m:mc>
                              </m:mcs>
                              <m:ctrlPr>
                                <a:rPr lang="en-US" sz="4400" i="1">
                                  <a:solidFill>
                                    <a:srgbClr val="836967"/>
                                  </a:solidFill>
                                  <a:latin typeface="Cambria Math" panose="02040503050406030204" pitchFamily="18" charset="0"/>
                                </a:rPr>
                              </m:ctrlPr>
                            </m:mPr>
                            <m:mr>
                              <m:e>
                                <m:r>
                                  <a:rPr lang="en-US" sz="4400" i="0">
                                    <a:latin typeface="Cambria Math" panose="02040503050406030204" pitchFamily="18" charset="0"/>
                                  </a:rPr>
                                  <m:t>1</m:t>
                                </m:r>
                              </m:e>
                            </m:mr>
                            <m:mr>
                              <m:e>
                                <m:r>
                                  <a:rPr lang="en-US" sz="4400" i="0">
                                    <a:latin typeface="Cambria Math" panose="02040503050406030204" pitchFamily="18" charset="0"/>
                                  </a:rPr>
                                  <m:t>0</m:t>
                                </m:r>
                              </m:e>
                            </m:mr>
                          </m:m>
                        </m:e>
                      </m:d>
                      <m:r>
                        <a:rPr lang="en-US" sz="4400" i="0">
                          <a:latin typeface="Cambria Math" panose="02040503050406030204" pitchFamily="18" charset="0"/>
                        </a:rPr>
                        <m:t>= </m:t>
                      </m:r>
                      <m:d>
                        <m:dPr>
                          <m:begChr m:val="|"/>
                          <m:endChr m:val="⟩"/>
                          <m:ctrlPr>
                            <a:rPr lang="en-US" sz="4400" i="1">
                              <a:solidFill>
                                <a:srgbClr val="836967"/>
                              </a:solidFill>
                              <a:latin typeface="Cambria Math" panose="02040503050406030204" pitchFamily="18" charset="0"/>
                            </a:rPr>
                          </m:ctrlPr>
                        </m:dPr>
                        <m:e>
                          <m:r>
                            <a:rPr lang="en-US" sz="4400" i="0">
                              <a:latin typeface="Cambria Math" panose="02040503050406030204" pitchFamily="18" charset="0"/>
                            </a:rPr>
                            <m:t>1</m:t>
                          </m:r>
                        </m:e>
                      </m:d>
                    </m:oMath>
                  </m:oMathPara>
                </a14:m>
                <a:endParaRPr lang="en-US" sz="4400" dirty="0"/>
              </a:p>
            </p:txBody>
          </p:sp>
        </mc:Choice>
        <mc:Fallback>
          <p:sp>
            <p:nvSpPr>
              <p:cNvPr id="4" name="TextBox 3">
                <a:extLst>
                  <a:ext uri="{FF2B5EF4-FFF2-40B4-BE49-F238E27FC236}">
                    <a16:creationId xmlns:a16="http://schemas.microsoft.com/office/drawing/2014/main" id="{C988A52E-CE9C-9E1E-5085-FA4157EB9288}"/>
                  </a:ext>
                </a:extLst>
              </p:cNvPr>
              <p:cNvSpPr txBox="1">
                <a:spLocks noRot="1" noChangeAspect="1" noMove="1" noResize="1" noEditPoints="1" noAdjustHandles="1" noChangeArrowheads="1" noChangeShapeType="1" noTextEdit="1"/>
              </p:cNvSpPr>
              <p:nvPr/>
            </p:nvSpPr>
            <p:spPr>
              <a:xfrm>
                <a:off x="1524000" y="4419600"/>
                <a:ext cx="8195070" cy="1221425"/>
              </a:xfrm>
              <a:prstGeom prst="rect">
                <a:avLst/>
              </a:prstGeom>
              <a:blipFill>
                <a:blip r:embed="rId2"/>
                <a:stretch>
                  <a:fillRect b="-10309"/>
                </a:stretch>
              </a:blipFill>
            </p:spPr>
            <p:txBody>
              <a:bodyPr/>
              <a:lstStyle/>
              <a:p>
                <a:r>
                  <a:rPr lang="en-US">
                    <a:noFill/>
                  </a:rPr>
                  <a:t> </a:t>
                </a:r>
              </a:p>
            </p:txBody>
          </p:sp>
        </mc:Fallback>
      </mc:AlternateContent>
      <p:pic>
        <p:nvPicPr>
          <p:cNvPr id="5" name="Picture 4" descr="A picture containing text, clock&#10;&#10;Description automatically generated">
            <a:extLst>
              <a:ext uri="{FF2B5EF4-FFF2-40B4-BE49-F238E27FC236}">
                <a16:creationId xmlns:a16="http://schemas.microsoft.com/office/drawing/2014/main" id="{04F7E97A-B158-7F71-2559-5B876D56A778}"/>
              </a:ext>
            </a:extLst>
          </p:cNvPr>
          <p:cNvPicPr>
            <a:picLocks noChangeAspect="1"/>
          </p:cNvPicPr>
          <p:nvPr/>
        </p:nvPicPr>
        <p:blipFill>
          <a:blip r:embed="rId3"/>
          <a:stretch>
            <a:fillRect/>
          </a:stretch>
        </p:blipFill>
        <p:spPr>
          <a:xfrm>
            <a:off x="2895600" y="1492073"/>
            <a:ext cx="5059879" cy="1936926"/>
          </a:xfrm>
          <a:prstGeom prst="rect">
            <a:avLst/>
          </a:prstGeom>
        </p:spPr>
      </p:pic>
      <p:sp>
        <p:nvSpPr>
          <p:cNvPr id="6" name="TextBox 5">
            <a:extLst>
              <a:ext uri="{FF2B5EF4-FFF2-40B4-BE49-F238E27FC236}">
                <a16:creationId xmlns:a16="http://schemas.microsoft.com/office/drawing/2014/main" id="{76C58E94-F120-9567-9B8C-D1C1D186A1D5}"/>
              </a:ext>
            </a:extLst>
          </p:cNvPr>
          <p:cNvSpPr txBox="1"/>
          <p:nvPr/>
        </p:nvSpPr>
        <p:spPr>
          <a:xfrm>
            <a:off x="30480" y="6019800"/>
            <a:ext cx="12192000" cy="369332"/>
          </a:xfrm>
          <a:prstGeom prst="rect">
            <a:avLst/>
          </a:prstGeom>
          <a:noFill/>
        </p:spPr>
        <p:txBody>
          <a:bodyPr wrap="square">
            <a:spAutoFit/>
          </a:bodyPr>
          <a:lstStyle/>
          <a:p>
            <a:r>
              <a:rPr lang="en-US" dirty="0"/>
              <a:t>Recommended Reading: Programming Quantum Computers. </a:t>
            </a:r>
            <a:r>
              <a:rPr lang="en-US" dirty="0" err="1"/>
              <a:t>Jonston</a:t>
            </a:r>
            <a:r>
              <a:rPr lang="en-US" dirty="0"/>
              <a:t> ER, Harrigan N, </a:t>
            </a:r>
            <a:r>
              <a:rPr lang="en-US" dirty="0" err="1"/>
              <a:t>Gimeno</a:t>
            </a:r>
            <a:r>
              <a:rPr lang="en-US" dirty="0"/>
              <a:t>-Segovia M.</a:t>
            </a:r>
          </a:p>
        </p:txBody>
      </p:sp>
    </p:spTree>
    <p:extLst>
      <p:ext uri="{BB962C8B-B14F-4D97-AF65-F5344CB8AC3E}">
        <p14:creationId xmlns:p14="http://schemas.microsoft.com/office/powerpoint/2010/main" val="6605100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7BE1C8-828E-4DE5-F292-FC98039D3288}"/>
              </a:ext>
            </a:extLst>
          </p:cNvPr>
          <p:cNvSpPr>
            <a:spLocks noGrp="1"/>
          </p:cNvSpPr>
          <p:nvPr>
            <p:ph type="title"/>
          </p:nvPr>
        </p:nvSpPr>
        <p:spPr/>
        <p:txBody>
          <a:bodyPr/>
          <a:lstStyle/>
          <a:p>
            <a:r>
              <a:rPr lang="en-US" dirty="0"/>
              <a:t>Frameworks for Quantum Development</a:t>
            </a:r>
          </a:p>
        </p:txBody>
      </p:sp>
      <p:sp>
        <p:nvSpPr>
          <p:cNvPr id="3" name="Content Placeholder 2">
            <a:extLst>
              <a:ext uri="{FF2B5EF4-FFF2-40B4-BE49-F238E27FC236}">
                <a16:creationId xmlns:a16="http://schemas.microsoft.com/office/drawing/2014/main" id="{031B5432-28B1-859D-BB55-841B16C0D78E}"/>
              </a:ext>
            </a:extLst>
          </p:cNvPr>
          <p:cNvSpPr>
            <a:spLocks noGrp="1"/>
          </p:cNvSpPr>
          <p:nvPr>
            <p:ph idx="1"/>
          </p:nvPr>
        </p:nvSpPr>
        <p:spPr/>
        <p:txBody>
          <a:bodyPr/>
          <a:lstStyle/>
          <a:p>
            <a:r>
              <a:rPr lang="en-US" dirty="0" err="1"/>
              <a:t>Qiskit</a:t>
            </a:r>
            <a:r>
              <a:rPr lang="en-US" dirty="0"/>
              <a:t> (primarily IBM Cloud)</a:t>
            </a:r>
          </a:p>
          <a:p>
            <a:r>
              <a:rPr lang="en-US" dirty="0"/>
              <a:t>Microsoft QDK / Q#</a:t>
            </a:r>
          </a:p>
          <a:p>
            <a:r>
              <a:rPr lang="en-US" dirty="0" err="1"/>
              <a:t>Cirq</a:t>
            </a:r>
            <a:r>
              <a:rPr lang="en-US" dirty="0"/>
              <a:t> (primarily Google)</a:t>
            </a:r>
          </a:p>
          <a:p>
            <a:r>
              <a:rPr lang="en-US" dirty="0"/>
              <a:t>TensorFlow Quantum</a:t>
            </a:r>
          </a:p>
          <a:p>
            <a:endParaRPr lang="en-US" dirty="0"/>
          </a:p>
        </p:txBody>
      </p:sp>
      <p:pic>
        <p:nvPicPr>
          <p:cNvPr id="5122" name="Picture 2" descr="GitHub - Qiskit/qiskit-metapackage: Qiskit is an open-source SDK for  working with quantum computers at the level of circuits, algorithms, and  application modules.">
            <a:extLst>
              <a:ext uri="{FF2B5EF4-FFF2-40B4-BE49-F238E27FC236}">
                <a16:creationId xmlns:a16="http://schemas.microsoft.com/office/drawing/2014/main" id="{35F0B741-5214-054B-3E3D-CE98A42FC4D8}"/>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9448800" y="1295400"/>
            <a:ext cx="2511217" cy="1255609"/>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Create your first Q# program by using the Quantum Development Kit -  Training | Microsoft Learn">
            <a:extLst>
              <a:ext uri="{FF2B5EF4-FFF2-40B4-BE49-F238E27FC236}">
                <a16:creationId xmlns:a16="http://schemas.microsoft.com/office/drawing/2014/main" id="{D9C125EE-8013-B91C-F912-CA4651750E1A}"/>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349074" y="2688169"/>
            <a:ext cx="2702560" cy="1351280"/>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a:extLst>
              <a:ext uri="{FF2B5EF4-FFF2-40B4-BE49-F238E27FC236}">
                <a16:creationId xmlns:a16="http://schemas.microsoft.com/office/drawing/2014/main" id="{DA1BFF52-2174-A303-8396-CEB02A1C48B4}"/>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0526663" y="3809579"/>
            <a:ext cx="1159897" cy="1351280"/>
          </a:xfrm>
          <a:prstGeom prst="rect">
            <a:avLst/>
          </a:prstGeom>
          <a:noFill/>
          <a:extLst>
            <a:ext uri="{909E8E84-426E-40DD-AFC4-6F175D3DCCD1}">
              <a14:hiddenFill xmlns:a14="http://schemas.microsoft.com/office/drawing/2010/main">
                <a:solidFill>
                  <a:srgbClr val="FFFFFF"/>
                </a:solidFill>
              </a14:hiddenFill>
            </a:ext>
          </a:extLst>
        </p:spPr>
      </p:pic>
      <p:pic>
        <p:nvPicPr>
          <p:cNvPr id="5130" name="Picture 10">
            <a:extLst>
              <a:ext uri="{FF2B5EF4-FFF2-40B4-BE49-F238E27FC236}">
                <a16:creationId xmlns:a16="http://schemas.microsoft.com/office/drawing/2014/main" id="{4BBF1F4A-E337-3EC2-EFCD-2E7D685BEE63}"/>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7165360" y="5465528"/>
            <a:ext cx="4521200" cy="5510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08285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0C2488-3948-1150-C79A-F68AD430301C}"/>
              </a:ext>
            </a:extLst>
          </p:cNvPr>
          <p:cNvSpPr>
            <a:spLocks noGrp="1"/>
          </p:cNvSpPr>
          <p:nvPr>
            <p:ph type="title"/>
          </p:nvPr>
        </p:nvSpPr>
        <p:spPr/>
        <p:txBody>
          <a:bodyPr/>
          <a:lstStyle/>
          <a:p>
            <a:r>
              <a:rPr lang="en-US" dirty="0"/>
              <a:t>Advances in Quantum Compute Capacity</a:t>
            </a:r>
          </a:p>
        </p:txBody>
      </p:sp>
      <p:pic>
        <p:nvPicPr>
          <p:cNvPr id="1028" name="Picture 4" descr="IBM's Newest Quantum Computing Roadmap Unveils Four New Quantum Processors  And Future Plans For A Quantum Supercomputer">
            <a:extLst>
              <a:ext uri="{FF2B5EF4-FFF2-40B4-BE49-F238E27FC236}">
                <a16:creationId xmlns:a16="http://schemas.microsoft.com/office/drawing/2014/main" id="{C34ABFB0-FC3F-BD02-43AD-8229011AC627}"/>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0" y="1092506"/>
            <a:ext cx="7772400" cy="437197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Scaling IonQ's Quantum Computers: The Roadmap">
            <a:extLst>
              <a:ext uri="{FF2B5EF4-FFF2-40B4-BE49-F238E27FC236}">
                <a16:creationId xmlns:a16="http://schemas.microsoft.com/office/drawing/2014/main" id="{61AAE1A5-B28E-B6CA-639E-B933C8994137}"/>
              </a:ext>
            </a:extLst>
          </p:cNvPr>
          <p:cNvPicPr>
            <a:picLocks noChangeAspect="1" noChangeArrowheads="1"/>
          </p:cNvPicPr>
          <p:nvPr/>
        </p:nvPicPr>
        <p:blipFill>
          <a:blip r:embed="rId3" cstate="hqprint">
            <a:extLst>
              <a:ext uri="{28A0092B-C50C-407E-A947-70E740481C1C}">
                <a14:useLocalDpi xmlns:a14="http://schemas.microsoft.com/office/drawing/2010/main"/>
              </a:ext>
            </a:extLst>
          </a:blip>
          <a:srcRect/>
          <a:stretch>
            <a:fillRect/>
          </a:stretch>
        </p:blipFill>
        <p:spPr bwMode="auto">
          <a:xfrm>
            <a:off x="6400800" y="3896908"/>
            <a:ext cx="5791200" cy="26120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96153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7BE1C8-828E-4DE5-F292-FC98039D3288}"/>
              </a:ext>
            </a:extLst>
          </p:cNvPr>
          <p:cNvSpPr>
            <a:spLocks noGrp="1"/>
          </p:cNvSpPr>
          <p:nvPr>
            <p:ph type="title"/>
          </p:nvPr>
        </p:nvSpPr>
        <p:spPr/>
        <p:txBody>
          <a:bodyPr/>
          <a:lstStyle/>
          <a:p>
            <a:r>
              <a:rPr lang="en-US" dirty="0"/>
              <a:t>Simulators and Quantum Hardware</a:t>
            </a:r>
          </a:p>
        </p:txBody>
      </p:sp>
      <p:pic>
        <p:nvPicPr>
          <p:cNvPr id="6146" name="Picture 2" descr="Quantum Computing Trifecta Previewed On Microsoft Azure Quantum At Build  2020 - Moor Insights &amp; Strategy">
            <a:extLst>
              <a:ext uri="{FF2B5EF4-FFF2-40B4-BE49-F238E27FC236}">
                <a16:creationId xmlns:a16="http://schemas.microsoft.com/office/drawing/2014/main" id="{BDF3F1A3-47C9-5432-211C-17DA1D07397A}"/>
              </a:ext>
            </a:extLst>
          </p:cNvPr>
          <p:cNvPicPr>
            <a:picLocks noGrp="1" noChangeAspect="1" noChangeArrowheads="1"/>
          </p:cNvPicPr>
          <p:nvPr>
            <p:ph idx="1"/>
          </p:nvPr>
        </p:nvPicPr>
        <p:blipFill>
          <a:blip r:embed="rId2">
            <a:extLst>
              <a:ext uri="{28A0092B-C50C-407E-A947-70E740481C1C}">
                <a14:useLocalDpi xmlns:a14="http://schemas.microsoft.com/office/drawing/2010/main"/>
              </a:ext>
            </a:extLst>
          </a:blip>
          <a:srcRect/>
          <a:stretch>
            <a:fillRect/>
          </a:stretch>
        </p:blipFill>
        <p:spPr bwMode="auto">
          <a:xfrm>
            <a:off x="2057400" y="1295401"/>
            <a:ext cx="7962106" cy="47275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A63F4A9D-B2E6-6D61-5C24-33CD3E4A34AF}"/>
              </a:ext>
            </a:extLst>
          </p:cNvPr>
          <p:cNvSpPr txBox="1"/>
          <p:nvPr/>
        </p:nvSpPr>
        <p:spPr>
          <a:xfrm>
            <a:off x="76200" y="6097613"/>
            <a:ext cx="12192000" cy="307777"/>
          </a:xfrm>
          <a:prstGeom prst="rect">
            <a:avLst/>
          </a:prstGeom>
          <a:noFill/>
        </p:spPr>
        <p:txBody>
          <a:bodyPr wrap="square">
            <a:spAutoFit/>
          </a:bodyPr>
          <a:lstStyle/>
          <a:p>
            <a:r>
              <a:rPr lang="en-US" sz="1400" dirty="0"/>
              <a:t>https://</a:t>
            </a:r>
            <a:r>
              <a:rPr lang="en-US" sz="1400" dirty="0" err="1"/>
              <a:t>moorinsightsstrategy.com</a:t>
            </a:r>
            <a:r>
              <a:rPr lang="en-US" sz="1400" dirty="0"/>
              <a:t>/research-notes/quantum-computing-trifecta-previewed-on-microsoft-azure-quantum-at-build-2020/</a:t>
            </a:r>
          </a:p>
        </p:txBody>
      </p:sp>
    </p:spTree>
    <p:extLst>
      <p:ext uri="{BB962C8B-B14F-4D97-AF65-F5344CB8AC3E}">
        <p14:creationId xmlns:p14="http://schemas.microsoft.com/office/powerpoint/2010/main" val="29110108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F38740-B9FF-3ED7-9AE5-807AE5DE490D}"/>
              </a:ext>
            </a:extLst>
          </p:cNvPr>
          <p:cNvSpPr>
            <a:spLocks noGrp="1"/>
          </p:cNvSpPr>
          <p:nvPr>
            <p:ph type="title"/>
          </p:nvPr>
        </p:nvSpPr>
        <p:spPr/>
        <p:txBody>
          <a:bodyPr/>
          <a:lstStyle/>
          <a:p>
            <a:r>
              <a:rPr lang="en-US" dirty="0"/>
              <a:t>Quantum Development Example – Environment Setup</a:t>
            </a:r>
          </a:p>
        </p:txBody>
      </p:sp>
      <p:sp>
        <p:nvSpPr>
          <p:cNvPr id="3" name="Content Placeholder 2">
            <a:extLst>
              <a:ext uri="{FF2B5EF4-FFF2-40B4-BE49-F238E27FC236}">
                <a16:creationId xmlns:a16="http://schemas.microsoft.com/office/drawing/2014/main" id="{D71212DD-5E2D-78FA-C087-68B24717EC39}"/>
              </a:ext>
            </a:extLst>
          </p:cNvPr>
          <p:cNvSpPr>
            <a:spLocks noGrp="1"/>
          </p:cNvSpPr>
          <p:nvPr>
            <p:ph idx="1"/>
          </p:nvPr>
        </p:nvSpPr>
        <p:spPr/>
        <p:txBody>
          <a:bodyPr/>
          <a:lstStyle/>
          <a:p>
            <a:r>
              <a:rPr lang="en-US" dirty="0"/>
              <a:t>Code examples: https://</a:t>
            </a:r>
            <a:r>
              <a:rPr lang="en-US" dirty="0" err="1"/>
              <a:t>github.com</a:t>
            </a:r>
            <a:r>
              <a:rPr lang="en-US" dirty="0"/>
              <a:t>/</a:t>
            </a:r>
            <a:r>
              <a:rPr lang="en-US" dirty="0" err="1"/>
              <a:t>acomphealth</a:t>
            </a:r>
            <a:r>
              <a:rPr lang="en-US" dirty="0"/>
              <a:t>/</a:t>
            </a:r>
            <a:r>
              <a:rPr lang="en-US" dirty="0" err="1"/>
              <a:t>odsc</a:t>
            </a:r>
            <a:r>
              <a:rPr lang="en-US" dirty="0"/>
              <a:t>-quantum</a:t>
            </a:r>
          </a:p>
          <a:p>
            <a:r>
              <a:rPr lang="en-US" dirty="0"/>
              <a:t>Local </a:t>
            </a:r>
            <a:r>
              <a:rPr lang="en-US" dirty="0" err="1"/>
              <a:t>conda</a:t>
            </a:r>
            <a:r>
              <a:rPr lang="en-US" dirty="0"/>
              <a:t> environment</a:t>
            </a:r>
          </a:p>
          <a:p>
            <a:pPr marL="457200" lvl="1" indent="0">
              <a:buNone/>
            </a:pPr>
            <a:r>
              <a:rPr lang="en-US" sz="2000" dirty="0" err="1"/>
              <a:t>conda</a:t>
            </a:r>
            <a:r>
              <a:rPr lang="en-US" sz="2000" dirty="0"/>
              <a:t> create –n </a:t>
            </a:r>
            <a:r>
              <a:rPr lang="en-US" sz="2000" dirty="0" err="1"/>
              <a:t>qiskit</a:t>
            </a:r>
            <a:r>
              <a:rPr lang="en-US" sz="2000" dirty="0"/>
              <a:t> python=3.10</a:t>
            </a:r>
          </a:p>
          <a:p>
            <a:pPr marL="457200" lvl="1" indent="0">
              <a:buNone/>
            </a:pPr>
            <a:r>
              <a:rPr lang="en-US" sz="2000" dirty="0" err="1"/>
              <a:t>conda</a:t>
            </a:r>
            <a:r>
              <a:rPr lang="en-US" sz="2000" dirty="0"/>
              <a:t> activate </a:t>
            </a:r>
            <a:r>
              <a:rPr lang="en-US" sz="2000" dirty="0" err="1"/>
              <a:t>qiskit</a:t>
            </a:r>
            <a:endParaRPr lang="en-US" sz="2000" dirty="0"/>
          </a:p>
          <a:p>
            <a:pPr marL="457200" lvl="1" indent="0">
              <a:buNone/>
            </a:pPr>
            <a:r>
              <a:rPr lang="en-US" sz="2000" dirty="0"/>
              <a:t>pip install –r </a:t>
            </a:r>
            <a:r>
              <a:rPr lang="en-US" sz="2000" dirty="0" err="1"/>
              <a:t>requirements.txt</a:t>
            </a:r>
            <a:endParaRPr lang="en-US" sz="2000" dirty="0"/>
          </a:p>
          <a:p>
            <a:pPr marL="914400" lvl="2" indent="0">
              <a:buNone/>
            </a:pPr>
            <a:endParaRPr lang="en-US" dirty="0"/>
          </a:p>
        </p:txBody>
      </p:sp>
      <p:pic>
        <p:nvPicPr>
          <p:cNvPr id="5" name="Picture 4" descr="A qr code on a white background&#10;&#10;Description automatically generated">
            <a:extLst>
              <a:ext uri="{FF2B5EF4-FFF2-40B4-BE49-F238E27FC236}">
                <a16:creationId xmlns:a16="http://schemas.microsoft.com/office/drawing/2014/main" id="{1AF1CF70-58FD-39DE-60FF-083CB9B09988}"/>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9225564" y="3581400"/>
            <a:ext cx="2966435" cy="2893060"/>
          </a:xfrm>
          <a:prstGeom prst="rect">
            <a:avLst/>
          </a:prstGeom>
        </p:spPr>
      </p:pic>
    </p:spTree>
    <p:extLst>
      <p:ext uri="{BB962C8B-B14F-4D97-AF65-F5344CB8AC3E}">
        <p14:creationId xmlns:p14="http://schemas.microsoft.com/office/powerpoint/2010/main" val="20142854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F38740-B9FF-3ED7-9AE5-807AE5DE490D}"/>
              </a:ext>
            </a:extLst>
          </p:cNvPr>
          <p:cNvSpPr>
            <a:spLocks noGrp="1"/>
          </p:cNvSpPr>
          <p:nvPr>
            <p:ph type="title"/>
          </p:nvPr>
        </p:nvSpPr>
        <p:spPr/>
        <p:txBody>
          <a:bodyPr/>
          <a:lstStyle/>
          <a:p>
            <a:r>
              <a:rPr lang="en-US" dirty="0"/>
              <a:t>Quantum Development Example</a:t>
            </a:r>
          </a:p>
        </p:txBody>
      </p:sp>
      <p:sp>
        <p:nvSpPr>
          <p:cNvPr id="3" name="Content Placeholder 2">
            <a:extLst>
              <a:ext uri="{FF2B5EF4-FFF2-40B4-BE49-F238E27FC236}">
                <a16:creationId xmlns:a16="http://schemas.microsoft.com/office/drawing/2014/main" id="{D71212DD-5E2D-78FA-C087-68B24717EC39}"/>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866570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F9F314-35C7-A3D1-D89C-61CA0B7E3E9B}"/>
              </a:ext>
            </a:extLst>
          </p:cNvPr>
          <p:cNvSpPr>
            <a:spLocks noGrp="1"/>
          </p:cNvSpPr>
          <p:nvPr>
            <p:ph type="title"/>
          </p:nvPr>
        </p:nvSpPr>
        <p:spPr/>
        <p:txBody>
          <a:bodyPr/>
          <a:lstStyle/>
          <a:p>
            <a:r>
              <a:rPr lang="en-US" dirty="0"/>
              <a:t>Quantum Machine Learning</a:t>
            </a:r>
          </a:p>
        </p:txBody>
      </p:sp>
      <p:pic>
        <p:nvPicPr>
          <p:cNvPr id="5" name="Graphic 4" descr="Statistics with solid fill">
            <a:extLst>
              <a:ext uri="{FF2B5EF4-FFF2-40B4-BE49-F238E27FC236}">
                <a16:creationId xmlns:a16="http://schemas.microsoft.com/office/drawing/2014/main" id="{CD422FB3-ED72-8744-4F68-9D22B563AF7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089961" y="1744703"/>
            <a:ext cx="1106424" cy="1106424"/>
          </a:xfrm>
          <a:prstGeom prst="rect">
            <a:avLst/>
          </a:prstGeom>
        </p:spPr>
      </p:pic>
      <p:sp>
        <p:nvSpPr>
          <p:cNvPr id="6" name="Rectangle 5">
            <a:extLst>
              <a:ext uri="{FF2B5EF4-FFF2-40B4-BE49-F238E27FC236}">
                <a16:creationId xmlns:a16="http://schemas.microsoft.com/office/drawing/2014/main" id="{3C1C5BF6-EAF6-466F-7A59-34AE21004382}"/>
              </a:ext>
            </a:extLst>
          </p:cNvPr>
          <p:cNvSpPr/>
          <p:nvPr/>
        </p:nvSpPr>
        <p:spPr>
          <a:xfrm>
            <a:off x="5089961" y="1774660"/>
            <a:ext cx="1080989" cy="1076467"/>
          </a:xfrm>
          <a:prstGeom prst="rect">
            <a:avLst/>
          </a:prstGeom>
          <a:noFill/>
          <a:ln>
            <a:solidFill>
              <a:srgbClr val="0F4D9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ontent Placeholder 2">
            <a:extLst>
              <a:ext uri="{FF2B5EF4-FFF2-40B4-BE49-F238E27FC236}">
                <a16:creationId xmlns:a16="http://schemas.microsoft.com/office/drawing/2014/main" id="{558BDFA3-8AA9-BA19-BAEF-F187CD0B05BE}"/>
              </a:ext>
            </a:extLst>
          </p:cNvPr>
          <p:cNvSpPr>
            <a:spLocks noGrp="1"/>
          </p:cNvSpPr>
          <p:nvPr>
            <p:ph idx="1"/>
          </p:nvPr>
        </p:nvSpPr>
        <p:spPr>
          <a:xfrm>
            <a:off x="463449" y="3445677"/>
            <a:ext cx="11123948" cy="2430462"/>
          </a:xfrm>
        </p:spPr>
        <p:txBody>
          <a:bodyPr>
            <a:normAutofit/>
          </a:bodyPr>
          <a:lstStyle/>
          <a:p>
            <a:pPr marL="0" indent="0">
              <a:buNone/>
            </a:pPr>
            <a:r>
              <a:rPr lang="en-US" sz="2500" b="0" i="0" dirty="0">
                <a:solidFill>
                  <a:srgbClr val="374151"/>
                </a:solidFill>
                <a:effectLst/>
                <a:latin typeface="Söhne"/>
              </a:rPr>
              <a:t>Quantum computing </a:t>
            </a:r>
            <a:r>
              <a:rPr lang="en-US" sz="2500" dirty="0">
                <a:solidFill>
                  <a:srgbClr val="374151"/>
                </a:solidFill>
                <a:latin typeface="Söhne"/>
              </a:rPr>
              <a:t>may </a:t>
            </a:r>
            <a:r>
              <a:rPr lang="en-US" sz="2500" b="0" i="0" dirty="0">
                <a:solidFill>
                  <a:srgbClr val="374151"/>
                </a:solidFill>
                <a:effectLst/>
                <a:latin typeface="Söhne"/>
              </a:rPr>
              <a:t>enhance various aspects of machine learning including feature selection, optimization, data clustering, and classification. By leveraging the quantum properties of superposition and entanglement, quantum machine learning algorithms can explore larger solution spaces and potentially find more optimal solutions compared to classical counterparts. </a:t>
            </a:r>
            <a:endParaRPr lang="en-US" sz="2500" dirty="0"/>
          </a:p>
        </p:txBody>
      </p:sp>
    </p:spTree>
    <p:extLst>
      <p:ext uri="{BB962C8B-B14F-4D97-AF65-F5344CB8AC3E}">
        <p14:creationId xmlns:p14="http://schemas.microsoft.com/office/powerpoint/2010/main" val="42416722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7C3CCF-BF48-9CE0-387A-D736554DE8E4}"/>
              </a:ext>
            </a:extLst>
          </p:cNvPr>
          <p:cNvSpPr>
            <a:spLocks noGrp="1"/>
          </p:cNvSpPr>
          <p:nvPr>
            <p:ph type="title"/>
          </p:nvPr>
        </p:nvSpPr>
        <p:spPr/>
        <p:txBody>
          <a:bodyPr/>
          <a:lstStyle/>
          <a:p>
            <a:r>
              <a:rPr lang="en-US" dirty="0"/>
              <a:t>Quantum Machine Learning</a:t>
            </a:r>
          </a:p>
        </p:txBody>
      </p:sp>
      <p:sp>
        <p:nvSpPr>
          <p:cNvPr id="3" name="Content Placeholder 2">
            <a:extLst>
              <a:ext uri="{FF2B5EF4-FFF2-40B4-BE49-F238E27FC236}">
                <a16:creationId xmlns:a16="http://schemas.microsoft.com/office/drawing/2014/main" id="{3A62F59F-B592-2803-CA56-02701D9000D6}"/>
              </a:ext>
            </a:extLst>
          </p:cNvPr>
          <p:cNvSpPr>
            <a:spLocks noGrp="1"/>
          </p:cNvSpPr>
          <p:nvPr>
            <p:ph idx="1"/>
          </p:nvPr>
        </p:nvSpPr>
        <p:spPr>
          <a:xfrm>
            <a:off x="717555" y="1447800"/>
            <a:ext cx="7435846" cy="4660900"/>
          </a:xfrm>
        </p:spPr>
        <p:txBody>
          <a:bodyPr/>
          <a:lstStyle/>
          <a:p>
            <a:pPr marL="0" indent="0">
              <a:buNone/>
            </a:pPr>
            <a:r>
              <a:rPr lang="en-US" sz="1400" dirty="0" err="1">
                <a:latin typeface="Courier New" panose="02070309020205020404" pitchFamily="49" charset="0"/>
                <a:cs typeface="Courier New" panose="02070309020205020404" pitchFamily="49" charset="0"/>
              </a:rPr>
              <a:t>sampler_qnn</a:t>
            </a:r>
            <a:r>
              <a:rPr lang="en-US" sz="1400" dirty="0">
                <a:latin typeface="Courier New" panose="02070309020205020404" pitchFamily="49" charset="0"/>
                <a:cs typeface="Courier New" panose="02070309020205020404" pitchFamily="49" charset="0"/>
              </a:rPr>
              <a:t> = </a:t>
            </a:r>
            <a:r>
              <a:rPr lang="en-US" sz="1400" dirty="0" err="1">
                <a:latin typeface="Courier New" panose="02070309020205020404" pitchFamily="49" charset="0"/>
                <a:cs typeface="Courier New" panose="02070309020205020404" pitchFamily="49" charset="0"/>
              </a:rPr>
              <a:t>SamplerQNN</a:t>
            </a:r>
            <a:r>
              <a:rPr lang="en-US" sz="1400" dirty="0">
                <a:latin typeface="Courier New" panose="02070309020205020404" pitchFamily="49" charset="0"/>
                <a:cs typeface="Courier New" panose="02070309020205020404" pitchFamily="49" charset="0"/>
              </a:rPr>
              <a:t>(</a:t>
            </a:r>
          </a:p>
          <a:p>
            <a:pPr marL="0" indent="0">
              <a:buNone/>
            </a:pPr>
            <a:r>
              <a:rPr lang="en-US" sz="1400" dirty="0">
                <a:latin typeface="Courier New" panose="02070309020205020404" pitchFamily="49" charset="0"/>
                <a:cs typeface="Courier New" panose="02070309020205020404" pitchFamily="49" charset="0"/>
              </a:rPr>
              <a:t>    circuit=qc,</a:t>
            </a:r>
          </a:p>
          <a:p>
            <a:pPr marL="0" indent="0">
              <a:buNone/>
            </a:pPr>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input_params</a:t>
            </a:r>
            <a:r>
              <a:rPr lang="en-US" sz="1400" dirty="0">
                <a:latin typeface="Courier New" panose="02070309020205020404" pitchFamily="49" charset="0"/>
                <a:cs typeface="Courier New" panose="02070309020205020404" pitchFamily="49" charset="0"/>
              </a:rPr>
              <a:t>=</a:t>
            </a:r>
            <a:r>
              <a:rPr lang="en-US" sz="1400" dirty="0" err="1">
                <a:latin typeface="Courier New" panose="02070309020205020404" pitchFamily="49" charset="0"/>
                <a:cs typeface="Courier New" panose="02070309020205020404" pitchFamily="49" charset="0"/>
              </a:rPr>
              <a:t>feature_map.parameters</a:t>
            </a:r>
            <a:r>
              <a:rPr lang="en-US" sz="1400" dirty="0">
                <a:latin typeface="Courier New" panose="02070309020205020404" pitchFamily="49" charset="0"/>
                <a:cs typeface="Courier New" panose="02070309020205020404" pitchFamily="49" charset="0"/>
              </a:rPr>
              <a:t>,</a:t>
            </a:r>
          </a:p>
          <a:p>
            <a:pPr marL="0" indent="0">
              <a:buNone/>
            </a:pPr>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weight_params</a:t>
            </a:r>
            <a:r>
              <a:rPr lang="en-US" sz="1400" dirty="0">
                <a:latin typeface="Courier New" panose="02070309020205020404" pitchFamily="49" charset="0"/>
                <a:cs typeface="Courier New" panose="02070309020205020404" pitchFamily="49" charset="0"/>
              </a:rPr>
              <a:t>=</a:t>
            </a:r>
            <a:r>
              <a:rPr lang="en-US" sz="1400" dirty="0" err="1">
                <a:latin typeface="Courier New" panose="02070309020205020404" pitchFamily="49" charset="0"/>
                <a:cs typeface="Courier New" panose="02070309020205020404" pitchFamily="49" charset="0"/>
              </a:rPr>
              <a:t>ansatz.parameters</a:t>
            </a:r>
            <a:r>
              <a:rPr lang="en-US" sz="1400" dirty="0">
                <a:latin typeface="Courier New" panose="02070309020205020404" pitchFamily="49" charset="0"/>
                <a:cs typeface="Courier New" panose="02070309020205020404" pitchFamily="49" charset="0"/>
              </a:rPr>
              <a:t>,</a:t>
            </a:r>
          </a:p>
          <a:p>
            <a:pPr marL="0" indent="0">
              <a:buNone/>
            </a:pPr>
            <a:r>
              <a:rPr lang="en-US" sz="1400" dirty="0">
                <a:latin typeface="Courier New" panose="02070309020205020404" pitchFamily="49" charset="0"/>
                <a:cs typeface="Courier New" panose="02070309020205020404" pitchFamily="49" charset="0"/>
              </a:rPr>
              <a:t>    interpret=parity,</a:t>
            </a:r>
          </a:p>
          <a:p>
            <a:pPr marL="0" indent="0">
              <a:buNone/>
            </a:pPr>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output_shape</a:t>
            </a:r>
            <a:r>
              <a:rPr lang="en-US" sz="1400" dirty="0">
                <a:latin typeface="Courier New" panose="02070309020205020404" pitchFamily="49" charset="0"/>
                <a:cs typeface="Courier New" panose="02070309020205020404" pitchFamily="49" charset="0"/>
              </a:rPr>
              <a:t>=</a:t>
            </a:r>
            <a:r>
              <a:rPr lang="en-US" sz="1400" dirty="0" err="1">
                <a:latin typeface="Courier New" panose="02070309020205020404" pitchFamily="49" charset="0"/>
                <a:cs typeface="Courier New" panose="02070309020205020404" pitchFamily="49" charset="0"/>
              </a:rPr>
              <a:t>output_shape</a:t>
            </a:r>
            <a:r>
              <a:rPr lang="en-US" sz="1400" dirty="0">
                <a:latin typeface="Courier New" panose="02070309020205020404" pitchFamily="49" charset="0"/>
                <a:cs typeface="Courier New" panose="02070309020205020404" pitchFamily="49" charset="0"/>
              </a:rPr>
              <a:t>,</a:t>
            </a:r>
          </a:p>
          <a:p>
            <a:pPr marL="0" indent="0">
              <a:buNone/>
            </a:pPr>
            <a:r>
              <a:rPr lang="en-US" sz="1400" dirty="0">
                <a:latin typeface="Courier New" panose="02070309020205020404" pitchFamily="49" charset="0"/>
                <a:cs typeface="Courier New" panose="02070309020205020404" pitchFamily="49" charset="0"/>
              </a:rPr>
              <a:t>    sampler=sampler</a:t>
            </a:r>
          </a:p>
          <a:p>
            <a:pPr marL="0" indent="0">
              <a:buNone/>
            </a:pPr>
            <a:r>
              <a:rPr lang="en-US" sz="1400" dirty="0">
                <a:latin typeface="Courier New" panose="02070309020205020404" pitchFamily="49" charset="0"/>
                <a:cs typeface="Courier New" panose="02070309020205020404" pitchFamily="49" charset="0"/>
              </a:rPr>
              <a:t>)</a:t>
            </a:r>
          </a:p>
          <a:p>
            <a:pPr marL="0" indent="0">
              <a:buNone/>
            </a:pPr>
            <a:endParaRPr lang="en-US" sz="1400" dirty="0">
              <a:latin typeface="Courier New" panose="02070309020205020404" pitchFamily="49" charset="0"/>
              <a:cs typeface="Courier New" panose="02070309020205020404" pitchFamily="49" charset="0"/>
            </a:endParaRPr>
          </a:p>
          <a:p>
            <a:pPr marL="0" indent="0">
              <a:buNone/>
            </a:pPr>
            <a:r>
              <a:rPr lang="en-US" sz="1400" dirty="0" err="1">
                <a:latin typeface="Courier New" panose="02070309020205020404" pitchFamily="49" charset="0"/>
                <a:cs typeface="Courier New" panose="02070309020205020404" pitchFamily="49" charset="0"/>
              </a:rPr>
              <a:t>sampler_classifier</a:t>
            </a:r>
            <a:r>
              <a:rPr lang="en-US" sz="1400" dirty="0">
                <a:latin typeface="Courier New" panose="02070309020205020404" pitchFamily="49" charset="0"/>
                <a:cs typeface="Courier New" panose="02070309020205020404" pitchFamily="49" charset="0"/>
              </a:rPr>
              <a:t> = </a:t>
            </a:r>
            <a:r>
              <a:rPr lang="en-US" sz="1400" dirty="0" err="1">
                <a:latin typeface="Courier New" panose="02070309020205020404" pitchFamily="49" charset="0"/>
                <a:cs typeface="Courier New" panose="02070309020205020404" pitchFamily="49" charset="0"/>
              </a:rPr>
              <a:t>NeuralNetworkClassifier</a:t>
            </a:r>
            <a:r>
              <a:rPr lang="en-US" sz="1400" dirty="0">
                <a:latin typeface="Courier New" panose="02070309020205020404" pitchFamily="49" charset="0"/>
                <a:cs typeface="Courier New" panose="02070309020205020404" pitchFamily="49" charset="0"/>
              </a:rPr>
              <a:t>(</a:t>
            </a:r>
          </a:p>
          <a:p>
            <a:pPr marL="0" indent="0">
              <a:buNone/>
            </a:pPr>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neural_network</a:t>
            </a:r>
            <a:r>
              <a:rPr lang="en-US" sz="1400" dirty="0">
                <a:latin typeface="Courier New" panose="02070309020205020404" pitchFamily="49" charset="0"/>
                <a:cs typeface="Courier New" panose="02070309020205020404" pitchFamily="49" charset="0"/>
              </a:rPr>
              <a:t>=</a:t>
            </a:r>
            <a:r>
              <a:rPr lang="en-US" sz="1400" dirty="0" err="1">
                <a:latin typeface="Courier New" panose="02070309020205020404" pitchFamily="49" charset="0"/>
                <a:cs typeface="Courier New" panose="02070309020205020404" pitchFamily="49" charset="0"/>
              </a:rPr>
              <a:t>sampler_qnn</a:t>
            </a:r>
            <a:r>
              <a:rPr lang="en-US" sz="1400" dirty="0">
                <a:latin typeface="Courier New" panose="02070309020205020404" pitchFamily="49" charset="0"/>
                <a:cs typeface="Courier New" panose="02070309020205020404" pitchFamily="49" charset="0"/>
              </a:rPr>
              <a:t>,</a:t>
            </a:r>
          </a:p>
          <a:p>
            <a:pPr marL="0" indent="0">
              <a:buNone/>
            </a:pPr>
            <a:r>
              <a:rPr lang="en-US" sz="1400" dirty="0">
                <a:latin typeface="Courier New" panose="02070309020205020404" pitchFamily="49" charset="0"/>
                <a:cs typeface="Courier New" panose="02070309020205020404" pitchFamily="49" charset="0"/>
              </a:rPr>
              <a:t>    optimizer=optimizer</a:t>
            </a:r>
          </a:p>
          <a:p>
            <a:pPr marL="0" indent="0">
              <a:buNone/>
            </a:pPr>
            <a:r>
              <a:rPr lang="en-US" sz="1400" dirty="0">
                <a:latin typeface="Courier New" panose="02070309020205020404" pitchFamily="49" charset="0"/>
                <a:cs typeface="Courier New" panose="02070309020205020404" pitchFamily="49" charset="0"/>
              </a:rPr>
              <a:t>)</a:t>
            </a:r>
          </a:p>
          <a:p>
            <a:pPr marL="0" indent="0">
              <a:buNone/>
            </a:pPr>
            <a:endParaRPr lang="en-US" sz="1400" dirty="0">
              <a:latin typeface="Courier New" panose="02070309020205020404" pitchFamily="49" charset="0"/>
              <a:cs typeface="Courier New" panose="02070309020205020404" pitchFamily="49" charset="0"/>
            </a:endParaRPr>
          </a:p>
          <a:p>
            <a:pPr marL="0" indent="0">
              <a:buNone/>
            </a:pPr>
            <a:r>
              <a:rPr lang="en-US" sz="1400" dirty="0" err="1">
                <a:latin typeface="Courier New" panose="02070309020205020404" pitchFamily="49" charset="0"/>
                <a:cs typeface="Courier New" panose="02070309020205020404" pitchFamily="49" charset="0"/>
              </a:rPr>
              <a:t>sampler_classifier.fit</a:t>
            </a:r>
            <a:r>
              <a:rPr lang="en-US" sz="1400" dirty="0">
                <a:latin typeface="Courier New" panose="02070309020205020404" pitchFamily="49" charset="0"/>
                <a:cs typeface="Courier New" panose="02070309020205020404" pitchFamily="49" charset="0"/>
              </a:rPr>
              <a:t>(</a:t>
            </a:r>
            <a:r>
              <a:rPr lang="en-US" sz="1400" dirty="0" err="1">
                <a:latin typeface="Courier New" panose="02070309020205020404" pitchFamily="49" charset="0"/>
                <a:cs typeface="Courier New" panose="02070309020205020404" pitchFamily="49" charset="0"/>
              </a:rPr>
              <a:t>train_features</a:t>
            </a:r>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train_labels</a:t>
            </a:r>
            <a:r>
              <a:rPr lang="en-US" sz="1400" dirty="0">
                <a:latin typeface="Courier New" panose="02070309020205020404" pitchFamily="49" charset="0"/>
                <a:cs typeface="Courier New" panose="02070309020205020404" pitchFamily="49" charset="0"/>
              </a:rPr>
              <a:t>)</a:t>
            </a:r>
          </a:p>
          <a:p>
            <a:pPr marL="0" indent="0">
              <a:buNone/>
            </a:pPr>
            <a:endParaRPr lang="en-US" sz="1400" dirty="0">
              <a:latin typeface="Courier New" panose="02070309020205020404" pitchFamily="49" charset="0"/>
              <a:cs typeface="Courier New" panose="02070309020205020404" pitchFamily="49" charset="0"/>
            </a:endParaRPr>
          </a:p>
          <a:p>
            <a:pPr marL="0" indent="0">
              <a:buNone/>
            </a:pPr>
            <a:r>
              <a:rPr lang="en-US" sz="1400" dirty="0" err="1">
                <a:latin typeface="Courier New" panose="02070309020205020404" pitchFamily="49" charset="0"/>
                <a:cs typeface="Courier New" panose="02070309020205020404" pitchFamily="49" charset="0"/>
              </a:rPr>
              <a:t>y_pred</a:t>
            </a:r>
            <a:r>
              <a:rPr lang="en-US" sz="1400" dirty="0">
                <a:latin typeface="Courier New" panose="02070309020205020404" pitchFamily="49" charset="0"/>
                <a:cs typeface="Courier New" panose="02070309020205020404" pitchFamily="49" charset="0"/>
              </a:rPr>
              <a:t> = </a:t>
            </a:r>
            <a:r>
              <a:rPr lang="en-US" sz="1400" dirty="0" err="1">
                <a:latin typeface="Courier New" panose="02070309020205020404" pitchFamily="49" charset="0"/>
                <a:cs typeface="Courier New" panose="02070309020205020404" pitchFamily="49" charset="0"/>
              </a:rPr>
              <a:t>sampler_classifier.predict</a:t>
            </a:r>
            <a:r>
              <a:rPr lang="en-US" sz="1400" dirty="0">
                <a:latin typeface="Courier New" panose="02070309020205020404" pitchFamily="49" charset="0"/>
                <a:cs typeface="Courier New" panose="02070309020205020404" pitchFamily="49" charset="0"/>
              </a:rPr>
              <a:t>(</a:t>
            </a:r>
            <a:r>
              <a:rPr lang="en-US" sz="1400" dirty="0" err="1">
                <a:latin typeface="Courier New" panose="02070309020205020404" pitchFamily="49" charset="0"/>
                <a:cs typeface="Courier New" panose="02070309020205020404" pitchFamily="49" charset="0"/>
              </a:rPr>
              <a:t>test_features</a:t>
            </a:r>
            <a:r>
              <a:rPr lang="en-US" sz="1400" dirty="0">
                <a:latin typeface="Courier New" panose="02070309020205020404" pitchFamily="49" charset="0"/>
                <a:cs typeface="Courier New" panose="02070309020205020404" pitchFamily="49" charset="0"/>
              </a:rPr>
              <a:t>)</a:t>
            </a:r>
          </a:p>
        </p:txBody>
      </p:sp>
      <p:pic>
        <p:nvPicPr>
          <p:cNvPr id="4" name="Content Placeholder 6" descr="A close-up of a machine&#10;&#10;Description automatically generated with medium confidence">
            <a:extLst>
              <a:ext uri="{FF2B5EF4-FFF2-40B4-BE49-F238E27FC236}">
                <a16:creationId xmlns:a16="http://schemas.microsoft.com/office/drawing/2014/main" id="{1C8D5F59-14FA-21BB-D65B-70423EFEAA9B}"/>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bwMode="auto">
          <a:xfrm>
            <a:off x="8382000" y="1447800"/>
            <a:ext cx="3505200" cy="4660900"/>
          </a:xfrm>
          <a:prstGeom prst="rect">
            <a:avLst/>
          </a:prstGeom>
          <a:noFill/>
          <a:ln w="9525">
            <a:noFill/>
            <a:miter lim="800000"/>
            <a:headEnd/>
            <a:tailEnd/>
          </a:ln>
        </p:spPr>
      </p:pic>
    </p:spTree>
    <p:extLst>
      <p:ext uri="{BB962C8B-B14F-4D97-AF65-F5344CB8AC3E}">
        <p14:creationId xmlns:p14="http://schemas.microsoft.com/office/powerpoint/2010/main" val="3510016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fade">
                                      <p:cBhvr>
                                        <p:cTn id="28" dur="500"/>
                                        <p:tgtEl>
                                          <p:spTgt spid="3">
                                            <p:txEl>
                                              <p:pRg st="7" end="7"/>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animEffect transition="in" filter="fade">
                                      <p:cBhvr>
                                        <p:cTn id="31" dur="500"/>
                                        <p:tgtEl>
                                          <p:spTgt spid="3">
                                            <p:txEl>
                                              <p:pRg st="9" end="9"/>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
                                            <p:txEl>
                                              <p:pRg st="10" end="10"/>
                                            </p:txEl>
                                          </p:spTgt>
                                        </p:tgtEl>
                                        <p:attrNameLst>
                                          <p:attrName>style.visibility</p:attrName>
                                        </p:attrNameLst>
                                      </p:cBhvr>
                                      <p:to>
                                        <p:strVal val="visible"/>
                                      </p:to>
                                    </p:set>
                                    <p:animEffect transition="in" filter="fade">
                                      <p:cBhvr>
                                        <p:cTn id="34" dur="500"/>
                                        <p:tgtEl>
                                          <p:spTgt spid="3">
                                            <p:txEl>
                                              <p:pRg st="10" end="10"/>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
                                            <p:txEl>
                                              <p:pRg st="11" end="11"/>
                                            </p:txEl>
                                          </p:spTgt>
                                        </p:tgtEl>
                                        <p:attrNameLst>
                                          <p:attrName>style.visibility</p:attrName>
                                        </p:attrNameLst>
                                      </p:cBhvr>
                                      <p:to>
                                        <p:strVal val="visible"/>
                                      </p:to>
                                    </p:set>
                                    <p:animEffect transition="in" filter="fade">
                                      <p:cBhvr>
                                        <p:cTn id="37" dur="500"/>
                                        <p:tgtEl>
                                          <p:spTgt spid="3">
                                            <p:txEl>
                                              <p:pRg st="11" end="11"/>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
                                            <p:txEl>
                                              <p:pRg st="12" end="12"/>
                                            </p:txEl>
                                          </p:spTgt>
                                        </p:tgtEl>
                                        <p:attrNameLst>
                                          <p:attrName>style.visibility</p:attrName>
                                        </p:attrNameLst>
                                      </p:cBhvr>
                                      <p:to>
                                        <p:strVal val="visible"/>
                                      </p:to>
                                    </p:set>
                                    <p:animEffect transition="in" filter="fade">
                                      <p:cBhvr>
                                        <p:cTn id="40" dur="500"/>
                                        <p:tgtEl>
                                          <p:spTgt spid="3">
                                            <p:txEl>
                                              <p:pRg st="12" end="12"/>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
                                            <p:txEl>
                                              <p:pRg st="14" end="14"/>
                                            </p:txEl>
                                          </p:spTgt>
                                        </p:tgtEl>
                                        <p:attrNameLst>
                                          <p:attrName>style.visibility</p:attrName>
                                        </p:attrNameLst>
                                      </p:cBhvr>
                                      <p:to>
                                        <p:strVal val="visible"/>
                                      </p:to>
                                    </p:set>
                                    <p:animEffect transition="in" filter="fade">
                                      <p:cBhvr>
                                        <p:cTn id="43" dur="500"/>
                                        <p:tgtEl>
                                          <p:spTgt spid="3">
                                            <p:txEl>
                                              <p:pRg st="14" end="14"/>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
                                            <p:txEl>
                                              <p:pRg st="16" end="16"/>
                                            </p:txEl>
                                          </p:spTgt>
                                        </p:tgtEl>
                                        <p:attrNameLst>
                                          <p:attrName>style.visibility</p:attrName>
                                        </p:attrNameLst>
                                      </p:cBhvr>
                                      <p:to>
                                        <p:strVal val="visible"/>
                                      </p:to>
                                    </p:set>
                                    <p:animEffect transition="in" filter="fade">
                                      <p:cBhvr>
                                        <p:cTn id="46" dur="500"/>
                                        <p:tgtEl>
                                          <p:spTgt spid="3">
                                            <p:txEl>
                                              <p:pRg st="16" end="1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F9F314-35C7-A3D1-D89C-61CA0B7E3E9B}"/>
              </a:ext>
            </a:extLst>
          </p:cNvPr>
          <p:cNvSpPr>
            <a:spLocks noGrp="1"/>
          </p:cNvSpPr>
          <p:nvPr>
            <p:ph type="title"/>
          </p:nvPr>
        </p:nvSpPr>
        <p:spPr/>
        <p:txBody>
          <a:bodyPr/>
          <a:lstStyle/>
          <a:p>
            <a:r>
              <a:rPr lang="en-US" dirty="0"/>
              <a:t>Quantum Machine Learning</a:t>
            </a:r>
          </a:p>
        </p:txBody>
      </p:sp>
      <mc:AlternateContent xmlns:mc="http://schemas.openxmlformats.org/markup-compatibility/2006">
        <mc:Choice xmlns:a14="http://schemas.microsoft.com/office/drawing/2010/main" Requires="a14">
          <p:sp>
            <p:nvSpPr>
              <p:cNvPr id="4" name="Content Placeholder 2">
                <a:extLst>
                  <a:ext uri="{FF2B5EF4-FFF2-40B4-BE49-F238E27FC236}">
                    <a16:creationId xmlns:a16="http://schemas.microsoft.com/office/drawing/2014/main" id="{FA75694B-18CF-C008-AE7D-AB846BBDEC3D}"/>
                  </a:ext>
                </a:extLst>
              </p:cNvPr>
              <p:cNvSpPr>
                <a:spLocks noGrp="1"/>
              </p:cNvSpPr>
              <p:nvPr>
                <p:ph idx="1"/>
              </p:nvPr>
            </p:nvSpPr>
            <p:spPr>
              <a:xfrm>
                <a:off x="1093030" y="1825625"/>
                <a:ext cx="10515600" cy="4351338"/>
              </a:xfrm>
            </p:spPr>
            <p:txBody>
              <a:bodyPr>
                <a:normAutofit lnSpcReduction="10000"/>
              </a:bodyPr>
              <a:lstStyle/>
              <a:p>
                <a:pPr marL="0" indent="0" algn="l">
                  <a:buNone/>
                </a:pPr>
                <a:r>
                  <a:rPr lang="en-US" sz="2000" b="0" i="0" dirty="0">
                    <a:solidFill>
                      <a:srgbClr val="374151"/>
                    </a:solidFill>
                    <a:effectLst/>
                    <a:latin typeface="Söhne"/>
                  </a:rPr>
                  <a:t>Classical Kernels: In classical machine learning, kernels are mathematical functions that measure the similarity between data points in a complex feature space. They enable the mapping of data into higher-dimensional spaces, where patterns and decision boundaries can be more easily identified. </a:t>
                </a:r>
              </a:p>
              <a:p>
                <a:pPr marL="0" indent="0">
                  <a:buNone/>
                </a:pPr>
                <a:endParaRPr lang="en-US" sz="2000" b="0" i="0" dirty="0">
                  <a:solidFill>
                    <a:srgbClr val="374151"/>
                  </a:solidFill>
                  <a:effectLst/>
                  <a:latin typeface="Söhne"/>
                </a:endParaRPr>
              </a:p>
              <a:p>
                <a:pPr marL="0" indent="0">
                  <a:buNone/>
                </a:pPr>
                <a:r>
                  <a:rPr lang="en-US" sz="2000" b="0" i="0" dirty="0">
                    <a:solidFill>
                      <a:srgbClr val="374151"/>
                    </a:solidFill>
                    <a:effectLst/>
                    <a:latin typeface="Söhne"/>
                  </a:rPr>
                  <a:t>Definition of kernel matrix for a data set X is defined as the Gram matrix using feature space psi. Each </a:t>
                </a:r>
                <a:r>
                  <a:rPr lang="en-US" sz="2000" dirty="0">
                    <a:solidFill>
                      <a:srgbClr val="374151"/>
                    </a:solidFill>
                    <a:latin typeface="Söhne"/>
                  </a:rPr>
                  <a:t>entry of kernel matrix has the form </a:t>
                </a:r>
                <a14:m>
                  <m:oMath xmlns:m="http://schemas.openxmlformats.org/officeDocument/2006/math">
                    <m:r>
                      <a:rPr lang="en-US" sz="2000" i="1">
                        <a:solidFill>
                          <a:srgbClr val="374151"/>
                        </a:solidFill>
                        <a:latin typeface="Cambria Math" panose="02040503050406030204" pitchFamily="18" charset="0"/>
                      </a:rPr>
                      <m:t>&lt;</m:t>
                    </m:r>
                    <m:r>
                      <a:rPr lang="en-US" sz="2000" b="0" i="1" smtClean="0">
                        <a:solidFill>
                          <a:srgbClr val="374151"/>
                        </a:solidFill>
                        <a:latin typeface="Cambria Math" panose="02040503050406030204" pitchFamily="18" charset="0"/>
                        <a:ea typeface="Cambria Math" panose="02040503050406030204" pitchFamily="18" charset="0"/>
                      </a:rPr>
                      <m:t>𝜙</m:t>
                    </m:r>
                    <m:r>
                      <a:rPr lang="en-US" sz="2000" b="0" i="1" smtClean="0">
                        <a:solidFill>
                          <a:srgbClr val="374151"/>
                        </a:solidFill>
                        <a:latin typeface="Cambria Math" panose="02040503050406030204" pitchFamily="18" charset="0"/>
                        <a:ea typeface="Cambria Math" panose="02040503050406030204" pitchFamily="18" charset="0"/>
                      </a:rPr>
                      <m:t>(</m:t>
                    </m:r>
                    <m:sSub>
                      <m:sSubPr>
                        <m:ctrlPr>
                          <a:rPr lang="en-US" sz="2000" b="0" i="1" smtClean="0">
                            <a:solidFill>
                              <a:srgbClr val="374151"/>
                            </a:solidFill>
                            <a:latin typeface="Cambria Math" panose="02040503050406030204" pitchFamily="18" charset="0"/>
                            <a:ea typeface="Cambria Math" panose="02040503050406030204" pitchFamily="18" charset="0"/>
                          </a:rPr>
                        </m:ctrlPr>
                      </m:sSubPr>
                      <m:e>
                        <m:r>
                          <a:rPr lang="en-US" sz="2000" b="0" i="1" smtClean="0">
                            <a:solidFill>
                              <a:srgbClr val="374151"/>
                            </a:solidFill>
                            <a:latin typeface="Cambria Math" panose="02040503050406030204" pitchFamily="18" charset="0"/>
                            <a:ea typeface="Cambria Math" panose="02040503050406030204" pitchFamily="18" charset="0"/>
                          </a:rPr>
                          <m:t>𝑥</m:t>
                        </m:r>
                      </m:e>
                      <m:sub>
                        <m:r>
                          <a:rPr lang="en-US" sz="2000" b="0" i="1" smtClean="0">
                            <a:solidFill>
                              <a:srgbClr val="374151"/>
                            </a:solidFill>
                            <a:latin typeface="Cambria Math" panose="02040503050406030204" pitchFamily="18" charset="0"/>
                            <a:ea typeface="Cambria Math" panose="02040503050406030204" pitchFamily="18" charset="0"/>
                          </a:rPr>
                          <m:t>𝑖</m:t>
                        </m:r>
                      </m:sub>
                    </m:sSub>
                  </m:oMath>
                </a14:m>
                <a:r>
                  <a:rPr lang="en-US" sz="2000" b="0" i="0" dirty="0">
                    <a:solidFill>
                      <a:srgbClr val="374151"/>
                    </a:solidFill>
                    <a:effectLst/>
                    <a:latin typeface="Söhne"/>
                  </a:rPr>
                  <a:t>),</a:t>
                </a:r>
                <a:r>
                  <a:rPr lang="en-US" sz="2000" b="0" dirty="0">
                    <a:solidFill>
                      <a:srgbClr val="374151"/>
                    </a:solidFill>
                    <a:ea typeface="Cambria Math" panose="02040503050406030204" pitchFamily="18" charset="0"/>
                  </a:rPr>
                  <a:t> </a:t>
                </a:r>
                <a14:m>
                  <m:oMath xmlns:m="http://schemas.openxmlformats.org/officeDocument/2006/math">
                    <m:r>
                      <a:rPr lang="en-US" sz="2000" b="0" i="1" smtClean="0">
                        <a:solidFill>
                          <a:srgbClr val="374151"/>
                        </a:solidFill>
                        <a:latin typeface="Cambria Math" panose="02040503050406030204" pitchFamily="18" charset="0"/>
                        <a:ea typeface="Cambria Math" panose="02040503050406030204" pitchFamily="18" charset="0"/>
                      </a:rPr>
                      <m:t>𝜙</m:t>
                    </m:r>
                    <m:d>
                      <m:dPr>
                        <m:ctrlPr>
                          <a:rPr lang="en-US" sz="2000" b="0" i="1" smtClean="0">
                            <a:solidFill>
                              <a:srgbClr val="374151"/>
                            </a:solidFill>
                            <a:latin typeface="Cambria Math" panose="02040503050406030204" pitchFamily="18" charset="0"/>
                            <a:ea typeface="Cambria Math" panose="02040503050406030204" pitchFamily="18" charset="0"/>
                          </a:rPr>
                        </m:ctrlPr>
                      </m:dPr>
                      <m:e>
                        <m:sSub>
                          <m:sSubPr>
                            <m:ctrlPr>
                              <a:rPr lang="en-US" sz="2000" b="0" i="1" smtClean="0">
                                <a:solidFill>
                                  <a:srgbClr val="374151"/>
                                </a:solidFill>
                                <a:latin typeface="Cambria Math" panose="02040503050406030204" pitchFamily="18" charset="0"/>
                                <a:ea typeface="Cambria Math" panose="02040503050406030204" pitchFamily="18" charset="0"/>
                              </a:rPr>
                            </m:ctrlPr>
                          </m:sSubPr>
                          <m:e>
                            <m:r>
                              <a:rPr lang="en-US" sz="2000" b="0" i="1" smtClean="0">
                                <a:solidFill>
                                  <a:srgbClr val="374151"/>
                                </a:solidFill>
                                <a:latin typeface="Cambria Math" panose="02040503050406030204" pitchFamily="18" charset="0"/>
                                <a:ea typeface="Cambria Math" panose="02040503050406030204" pitchFamily="18" charset="0"/>
                              </a:rPr>
                              <m:t>𝑥</m:t>
                            </m:r>
                          </m:e>
                          <m:sub>
                            <m:r>
                              <a:rPr lang="en-US" sz="2000" b="0" i="1" smtClean="0">
                                <a:solidFill>
                                  <a:srgbClr val="374151"/>
                                </a:solidFill>
                                <a:latin typeface="Cambria Math" panose="02040503050406030204" pitchFamily="18" charset="0"/>
                                <a:ea typeface="Cambria Math" panose="02040503050406030204" pitchFamily="18" charset="0"/>
                              </a:rPr>
                              <m:t>𝑗</m:t>
                            </m:r>
                          </m:sub>
                        </m:sSub>
                      </m:e>
                    </m:d>
                    <m:r>
                      <a:rPr lang="en-US" sz="2000" b="0" i="0" smtClean="0">
                        <a:solidFill>
                          <a:srgbClr val="374151"/>
                        </a:solidFill>
                        <a:latin typeface="Cambria Math" panose="02040503050406030204" pitchFamily="18" charset="0"/>
                        <a:ea typeface="Cambria Math" panose="02040503050406030204" pitchFamily="18" charset="0"/>
                      </a:rPr>
                      <m:t>&gt; </m:t>
                    </m:r>
                  </m:oMath>
                </a14:m>
                <a:r>
                  <a:rPr lang="en-US" sz="2000" b="0" i="0" dirty="0">
                    <a:solidFill>
                      <a:srgbClr val="374151"/>
                    </a:solidFill>
                    <a:effectLst/>
                    <a:latin typeface="Söhne"/>
                  </a:rPr>
                  <a:t>. </a:t>
                </a:r>
              </a:p>
              <a:p>
                <a:pPr marL="0" indent="0" algn="l">
                  <a:buNone/>
                </a:pPr>
                <a:endParaRPr lang="en-US" sz="2000" b="0" i="0" dirty="0">
                  <a:solidFill>
                    <a:srgbClr val="374151"/>
                  </a:solidFill>
                  <a:effectLst/>
                  <a:latin typeface="Söhne"/>
                </a:endParaRPr>
              </a:p>
              <a:p>
                <a:pPr marL="0" indent="0" algn="l">
                  <a:buNone/>
                </a:pPr>
                <a:r>
                  <a:rPr lang="en-US" sz="2000" b="0" i="0" dirty="0">
                    <a:solidFill>
                      <a:srgbClr val="374151"/>
                    </a:solidFill>
                    <a:effectLst/>
                    <a:latin typeface="Söhne"/>
                  </a:rPr>
                  <a:t>Quantum Kernels: Quantum kernels extend the concept of classical kernels to quantum machine learning. Quantum kernels leverage the power of quantum computing to perform computations in a high-dimensional quantum feature space. They utilize quantum algorithms and quantum states to capture complex relationships and similarities among data points. Quantum kernels have the potential to provide exponential speedup and enable more efficient learning algorithms in quantum machine learning. Choosing which classification models and what data will most benefit from quantum kernels becomes a challenge. </a:t>
                </a:r>
              </a:p>
              <a:p>
                <a:endParaRPr lang="en-US" dirty="0"/>
              </a:p>
            </p:txBody>
          </p:sp>
        </mc:Choice>
        <mc:Fallback>
          <p:sp>
            <p:nvSpPr>
              <p:cNvPr id="4" name="Content Placeholder 2">
                <a:extLst>
                  <a:ext uri="{FF2B5EF4-FFF2-40B4-BE49-F238E27FC236}">
                    <a16:creationId xmlns:a16="http://schemas.microsoft.com/office/drawing/2014/main" id="{FA75694B-18CF-C008-AE7D-AB846BBDEC3D}"/>
                  </a:ext>
                </a:extLst>
              </p:cNvPr>
              <p:cNvSpPr>
                <a:spLocks noGrp="1" noRot="1" noChangeAspect="1" noMove="1" noResize="1" noEditPoints="1" noAdjustHandles="1" noChangeArrowheads="1" noChangeShapeType="1" noTextEdit="1"/>
              </p:cNvSpPr>
              <p:nvPr>
                <p:ph idx="1"/>
              </p:nvPr>
            </p:nvSpPr>
            <p:spPr>
              <a:xfrm>
                <a:off x="1093030" y="1825625"/>
                <a:ext cx="10515600" cy="4351338"/>
              </a:xfrm>
              <a:blipFill>
                <a:blip r:embed="rId2"/>
                <a:stretch>
                  <a:fillRect l="-483" t="-2035" r="-1086"/>
                </a:stretch>
              </a:blipFill>
            </p:spPr>
            <p:txBody>
              <a:bodyPr/>
              <a:lstStyle/>
              <a:p>
                <a:r>
                  <a:rPr lang="en-US">
                    <a:noFill/>
                  </a:rPr>
                  <a:t> </a:t>
                </a:r>
              </a:p>
            </p:txBody>
          </p:sp>
        </mc:Fallback>
      </mc:AlternateContent>
      <p:sp>
        <p:nvSpPr>
          <p:cNvPr id="5" name="Rectangle 4">
            <a:extLst>
              <a:ext uri="{FF2B5EF4-FFF2-40B4-BE49-F238E27FC236}">
                <a16:creationId xmlns:a16="http://schemas.microsoft.com/office/drawing/2014/main" id="{BBB95012-E5F6-2362-938E-990CE22F777B}"/>
              </a:ext>
            </a:extLst>
          </p:cNvPr>
          <p:cNvSpPr/>
          <p:nvPr/>
        </p:nvSpPr>
        <p:spPr>
          <a:xfrm>
            <a:off x="1108023" y="4032355"/>
            <a:ext cx="10374443" cy="1888761"/>
          </a:xfrm>
          <a:prstGeom prst="rect">
            <a:avLst/>
          </a:prstGeom>
          <a:noFill/>
          <a:ln>
            <a:solidFill>
              <a:schemeClr val="bg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880FD60-5583-BBA2-1EBE-6A00D35830D3}"/>
              </a:ext>
            </a:extLst>
          </p:cNvPr>
          <p:cNvSpPr/>
          <p:nvPr/>
        </p:nvSpPr>
        <p:spPr>
          <a:xfrm>
            <a:off x="1108023" y="1675725"/>
            <a:ext cx="10374443" cy="1187398"/>
          </a:xfrm>
          <a:prstGeom prst="rect">
            <a:avLst/>
          </a:prstGeom>
          <a:noFill/>
          <a:ln>
            <a:solidFill>
              <a:schemeClr val="bg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5F2DB24E-BC88-9868-E961-C16C55894164}"/>
              </a:ext>
            </a:extLst>
          </p:cNvPr>
          <p:cNvSpPr/>
          <p:nvPr/>
        </p:nvSpPr>
        <p:spPr>
          <a:xfrm>
            <a:off x="1108023" y="3013023"/>
            <a:ext cx="10374443" cy="846945"/>
          </a:xfrm>
          <a:prstGeom prst="rect">
            <a:avLst/>
          </a:prstGeom>
          <a:noFill/>
          <a:ln>
            <a:solidFill>
              <a:schemeClr val="bg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0E903437-541F-AF80-F8B3-068982E7B894}"/>
              </a:ext>
            </a:extLst>
          </p:cNvPr>
          <p:cNvSpPr/>
          <p:nvPr/>
        </p:nvSpPr>
        <p:spPr>
          <a:xfrm>
            <a:off x="333895" y="3066993"/>
            <a:ext cx="687003" cy="687003"/>
          </a:xfrm>
          <a:prstGeom prst="rect">
            <a:avLst/>
          </a:prstGeom>
          <a:noFill/>
          <a:ln>
            <a:solidFill>
              <a:srgbClr val="0F4D9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E38EDB1E-C731-CE63-EB1C-C1246B308034}"/>
              </a:ext>
            </a:extLst>
          </p:cNvPr>
          <p:cNvSpPr/>
          <p:nvPr/>
        </p:nvSpPr>
        <p:spPr>
          <a:xfrm>
            <a:off x="333895" y="1942730"/>
            <a:ext cx="687003" cy="687003"/>
          </a:xfrm>
          <a:prstGeom prst="rect">
            <a:avLst/>
          </a:prstGeom>
          <a:noFill/>
          <a:ln>
            <a:solidFill>
              <a:srgbClr val="0F4D9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Graphic 9" descr="Bar chart with solid fill">
            <a:extLst>
              <a:ext uri="{FF2B5EF4-FFF2-40B4-BE49-F238E27FC236}">
                <a16:creationId xmlns:a16="http://schemas.microsoft.com/office/drawing/2014/main" id="{85C2B54F-D52C-E952-51F7-762A6EA3A79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54816" y="1921745"/>
            <a:ext cx="687003" cy="687003"/>
          </a:xfrm>
          <a:prstGeom prst="rect">
            <a:avLst/>
          </a:prstGeom>
        </p:spPr>
      </p:pic>
      <p:pic>
        <p:nvPicPr>
          <p:cNvPr id="11" name="Graphic 10" descr="Linear Graph with solid fill">
            <a:extLst>
              <a:ext uri="{FF2B5EF4-FFF2-40B4-BE49-F238E27FC236}">
                <a16:creationId xmlns:a16="http://schemas.microsoft.com/office/drawing/2014/main" id="{2B4C92AC-8833-1AE7-1218-064D04F1C2D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31717" y="3086775"/>
            <a:ext cx="687003" cy="687003"/>
          </a:xfrm>
          <a:prstGeom prst="rect">
            <a:avLst/>
          </a:prstGeom>
        </p:spPr>
      </p:pic>
      <p:pic>
        <p:nvPicPr>
          <p:cNvPr id="12" name="Graphic 11" descr="Bullseye with solid fill">
            <a:extLst>
              <a:ext uri="{FF2B5EF4-FFF2-40B4-BE49-F238E27FC236}">
                <a16:creationId xmlns:a16="http://schemas.microsoft.com/office/drawing/2014/main" id="{4BCF76C5-4726-8F32-AA33-E23A60ED6C5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54816" y="4431096"/>
            <a:ext cx="687003" cy="687003"/>
          </a:xfrm>
          <a:prstGeom prst="rect">
            <a:avLst/>
          </a:prstGeom>
        </p:spPr>
      </p:pic>
      <p:sp>
        <p:nvSpPr>
          <p:cNvPr id="13" name="Rectangle 12">
            <a:extLst>
              <a:ext uri="{FF2B5EF4-FFF2-40B4-BE49-F238E27FC236}">
                <a16:creationId xmlns:a16="http://schemas.microsoft.com/office/drawing/2014/main" id="{0A026A91-048A-E7E5-554B-A4919BFB5961}"/>
              </a:ext>
            </a:extLst>
          </p:cNvPr>
          <p:cNvSpPr/>
          <p:nvPr/>
        </p:nvSpPr>
        <p:spPr>
          <a:xfrm>
            <a:off x="336395" y="4448587"/>
            <a:ext cx="687003" cy="687003"/>
          </a:xfrm>
          <a:prstGeom prst="rect">
            <a:avLst/>
          </a:prstGeom>
          <a:noFill/>
          <a:ln>
            <a:solidFill>
              <a:srgbClr val="0F4D9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198335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18966F-BABF-3FAB-F929-004C13F1B9BF}"/>
              </a:ext>
            </a:extLst>
          </p:cNvPr>
          <p:cNvSpPr>
            <a:spLocks noGrp="1"/>
          </p:cNvSpPr>
          <p:nvPr>
            <p:ph type="title"/>
          </p:nvPr>
        </p:nvSpPr>
        <p:spPr/>
        <p:txBody>
          <a:bodyPr/>
          <a:lstStyle/>
          <a:p>
            <a:r>
              <a:rPr lang="en-US" dirty="0"/>
              <a:t>Quantum ML: A Healthcare Example</a:t>
            </a:r>
          </a:p>
        </p:txBody>
      </p:sp>
      <p:sp>
        <p:nvSpPr>
          <p:cNvPr id="4" name="Content Placeholder 2">
            <a:extLst>
              <a:ext uri="{FF2B5EF4-FFF2-40B4-BE49-F238E27FC236}">
                <a16:creationId xmlns:a16="http://schemas.microsoft.com/office/drawing/2014/main" id="{81DE45A2-CFF3-4002-5A1F-C0A9F83266AA}"/>
              </a:ext>
            </a:extLst>
          </p:cNvPr>
          <p:cNvSpPr>
            <a:spLocks noGrp="1"/>
          </p:cNvSpPr>
          <p:nvPr>
            <p:ph idx="1"/>
          </p:nvPr>
        </p:nvSpPr>
        <p:spPr>
          <a:xfrm>
            <a:off x="1182971" y="1825625"/>
            <a:ext cx="10299495" cy="1603374"/>
          </a:xfrm>
        </p:spPr>
        <p:txBody>
          <a:bodyPr>
            <a:normAutofit/>
          </a:bodyPr>
          <a:lstStyle/>
          <a:p>
            <a:pPr marL="0" indent="0" algn="l">
              <a:buNone/>
            </a:pPr>
            <a:r>
              <a:rPr lang="en-US" b="0" i="0" dirty="0">
                <a:solidFill>
                  <a:srgbClr val="374151"/>
                </a:solidFill>
                <a:effectLst/>
                <a:latin typeface="Söhne"/>
              </a:rPr>
              <a:t>Dataset: The project utilizes the Wilkes dataset, which consists of 2,084 PAA (Polyacrylamide Gel Electrophoresis) profiles. The dataset contains 24 continuous variables and 4 categorical variables. It focuses on proteomics data and includes both normal and abnormal labels.</a:t>
            </a:r>
          </a:p>
        </p:txBody>
      </p:sp>
      <p:sp>
        <p:nvSpPr>
          <p:cNvPr id="6" name="Rectangle 5">
            <a:extLst>
              <a:ext uri="{FF2B5EF4-FFF2-40B4-BE49-F238E27FC236}">
                <a16:creationId xmlns:a16="http://schemas.microsoft.com/office/drawing/2014/main" id="{F6664416-AB7D-FD41-E8E2-C7CDB48E2015}"/>
              </a:ext>
            </a:extLst>
          </p:cNvPr>
          <p:cNvSpPr/>
          <p:nvPr/>
        </p:nvSpPr>
        <p:spPr>
          <a:xfrm>
            <a:off x="333895" y="2212550"/>
            <a:ext cx="687003" cy="687003"/>
          </a:xfrm>
          <a:prstGeom prst="rect">
            <a:avLst/>
          </a:prstGeom>
          <a:noFill/>
          <a:ln>
            <a:solidFill>
              <a:srgbClr val="0F4D9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Bar chart outline">
            <a:extLst>
              <a:ext uri="{FF2B5EF4-FFF2-40B4-BE49-F238E27FC236}">
                <a16:creationId xmlns:a16="http://schemas.microsoft.com/office/drawing/2014/main" id="{93B77235-0A1C-761B-96EB-B0BAA31B625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31716" y="2192768"/>
            <a:ext cx="687003" cy="687003"/>
          </a:xfrm>
          <a:prstGeom prst="rect">
            <a:avLst/>
          </a:prstGeom>
        </p:spPr>
      </p:pic>
      <p:sp>
        <p:nvSpPr>
          <p:cNvPr id="10" name="Rectangle 9">
            <a:extLst>
              <a:ext uri="{FF2B5EF4-FFF2-40B4-BE49-F238E27FC236}">
                <a16:creationId xmlns:a16="http://schemas.microsoft.com/office/drawing/2014/main" id="{B0C0018C-BCF2-7D7A-C2AC-10467493C9A7}"/>
              </a:ext>
            </a:extLst>
          </p:cNvPr>
          <p:cNvSpPr/>
          <p:nvPr/>
        </p:nvSpPr>
        <p:spPr>
          <a:xfrm>
            <a:off x="1108023" y="1750674"/>
            <a:ext cx="10374443" cy="1715057"/>
          </a:xfrm>
          <a:prstGeom prst="rect">
            <a:avLst/>
          </a:prstGeom>
          <a:noFill/>
          <a:ln>
            <a:solidFill>
              <a:schemeClr val="bg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DAFFF115-9B99-D9C1-B537-CDC2B3C10A2C}"/>
              </a:ext>
            </a:extLst>
          </p:cNvPr>
          <p:cNvSpPr txBox="1"/>
          <p:nvPr/>
        </p:nvSpPr>
        <p:spPr>
          <a:xfrm>
            <a:off x="1182971" y="2819400"/>
            <a:ext cx="10299495" cy="646331"/>
          </a:xfrm>
          <a:prstGeom prst="rect">
            <a:avLst/>
          </a:prstGeom>
          <a:noFill/>
        </p:spPr>
        <p:txBody>
          <a:bodyPr wrap="square">
            <a:spAutoFit/>
          </a:bodyPr>
          <a:lstStyle/>
          <a:p>
            <a:r>
              <a:rPr lang="en-US" b="0" i="0" dirty="0">
                <a:solidFill>
                  <a:srgbClr val="212121"/>
                </a:solidFill>
                <a:effectLst/>
                <a:latin typeface="Cambria" panose="02040503050406030204" pitchFamily="18" charset="0"/>
              </a:rPr>
              <a:t>Wilkes E.H., Emmett E., Beltran L., Woodward G.M., Carling R.S. A machine learning approach for the automated interpretation of plasma amino acid profiles. </a:t>
            </a:r>
            <a:r>
              <a:rPr lang="en-US" b="0" i="1" dirty="0">
                <a:solidFill>
                  <a:srgbClr val="212121"/>
                </a:solidFill>
                <a:effectLst/>
                <a:latin typeface="Cambria" panose="02040503050406030204" pitchFamily="18" charset="0"/>
              </a:rPr>
              <a:t>Clin. Chem. </a:t>
            </a:r>
            <a:r>
              <a:rPr lang="en-US" b="0" i="0" dirty="0">
                <a:solidFill>
                  <a:srgbClr val="212121"/>
                </a:solidFill>
                <a:effectLst/>
                <a:latin typeface="Cambria" panose="02040503050406030204" pitchFamily="18" charset="0"/>
              </a:rPr>
              <a:t>2020 Sep 1;66(9):1210–1218.</a:t>
            </a:r>
            <a:endParaRPr lang="en-US" dirty="0"/>
          </a:p>
        </p:txBody>
      </p:sp>
      <p:pic>
        <p:nvPicPr>
          <p:cNvPr id="14" name="Picture 13" descr="A qr code with black squares&#10;&#10;Description automatically generated with low confidence">
            <a:extLst>
              <a:ext uri="{FF2B5EF4-FFF2-40B4-BE49-F238E27FC236}">
                <a16:creationId xmlns:a16="http://schemas.microsoft.com/office/drawing/2014/main" id="{6A26ABBF-2BD0-C34D-9C7E-CDA4CC4B0021}"/>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10615472" y="4908346"/>
            <a:ext cx="1515568" cy="1478080"/>
          </a:xfrm>
          <a:prstGeom prst="rect">
            <a:avLst/>
          </a:prstGeom>
        </p:spPr>
      </p:pic>
      <p:pic>
        <p:nvPicPr>
          <p:cNvPr id="16" name="Picture 15">
            <a:extLst>
              <a:ext uri="{FF2B5EF4-FFF2-40B4-BE49-F238E27FC236}">
                <a16:creationId xmlns:a16="http://schemas.microsoft.com/office/drawing/2014/main" id="{6E1D669E-430A-F358-093B-C157224DC0F0}"/>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119607" y="3725036"/>
            <a:ext cx="11952786" cy="1096867"/>
          </a:xfrm>
          <a:prstGeom prst="rect">
            <a:avLst/>
          </a:prstGeom>
        </p:spPr>
      </p:pic>
    </p:spTree>
    <p:extLst>
      <p:ext uri="{BB962C8B-B14F-4D97-AF65-F5344CB8AC3E}">
        <p14:creationId xmlns:p14="http://schemas.microsoft.com/office/powerpoint/2010/main" val="11271305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18966F-BABF-3FAB-F929-004C13F1B9BF}"/>
              </a:ext>
            </a:extLst>
          </p:cNvPr>
          <p:cNvSpPr>
            <a:spLocks noGrp="1"/>
          </p:cNvSpPr>
          <p:nvPr>
            <p:ph type="title"/>
          </p:nvPr>
        </p:nvSpPr>
        <p:spPr/>
        <p:txBody>
          <a:bodyPr/>
          <a:lstStyle/>
          <a:p>
            <a:r>
              <a:rPr lang="en-US" dirty="0"/>
              <a:t>Performance with Traditional ML Approaches</a:t>
            </a:r>
          </a:p>
        </p:txBody>
      </p:sp>
      <p:pic>
        <p:nvPicPr>
          <p:cNvPr id="8194" name="Picture 2" descr="Precision-recall curves and confusion matrix for the best-performing binary classifier. a) Precision-recall curves for the classifier trained with the XGBT algorithm and neither subsampling nor feature selection. Each black curve represents a specific fold within each repeat of the outer CV loop. The red line represents the overall performance across all the folds and repeats of the CV process. AUC, area under the curve. The horizontal, dashed line indicates the performance of a random classifier. b) Confusion matrix representing the results of the classifier trained with the XGBT algorithm and neither subsampling nor feature selection. This was obtained by taking the sum of the confusion matrices of each fold (n = 3) and averaging these across repeated CV runs (n = 5). Inset numbers represent the number of individual cases. Colors represent the percentage of expected cases for each interpretative class.">
            <a:extLst>
              <a:ext uri="{FF2B5EF4-FFF2-40B4-BE49-F238E27FC236}">
                <a16:creationId xmlns:a16="http://schemas.microsoft.com/office/drawing/2014/main" id="{25AA109A-2C2A-1736-A32A-DB3FB75B53A6}"/>
              </a:ext>
            </a:extLst>
          </p:cNvPr>
          <p:cNvPicPr>
            <a:picLocks noGrp="1" noChangeAspect="1" noChangeArrowheads="1"/>
          </p:cNvPicPr>
          <p:nvPr>
            <p:ph idx="1"/>
          </p:nvPr>
        </p:nvPicPr>
        <p:blipFill>
          <a:blip r:embed="rId2">
            <a:extLst>
              <a:ext uri="{28A0092B-C50C-407E-A947-70E740481C1C}">
                <a14:useLocalDpi xmlns:a14="http://schemas.microsoft.com/office/drawing/2010/main"/>
              </a:ext>
            </a:extLst>
          </a:blip>
          <a:srcRect/>
          <a:stretch>
            <a:fillRect/>
          </a:stretch>
        </p:blipFill>
        <p:spPr bwMode="auto">
          <a:xfrm>
            <a:off x="976643" y="1447800"/>
            <a:ext cx="10313326" cy="46609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A0665955-AE17-41C1-ECFC-366B4012973C}"/>
              </a:ext>
            </a:extLst>
          </p:cNvPr>
          <p:cNvSpPr txBox="1"/>
          <p:nvPr/>
        </p:nvSpPr>
        <p:spPr>
          <a:xfrm>
            <a:off x="76200" y="6139180"/>
            <a:ext cx="12115800" cy="246221"/>
          </a:xfrm>
          <a:prstGeom prst="rect">
            <a:avLst/>
          </a:prstGeom>
          <a:noFill/>
        </p:spPr>
        <p:txBody>
          <a:bodyPr wrap="square">
            <a:spAutoFit/>
          </a:bodyPr>
          <a:lstStyle/>
          <a:p>
            <a:r>
              <a:rPr lang="en-US" sz="1000" b="0" i="0" dirty="0">
                <a:solidFill>
                  <a:srgbClr val="212121"/>
                </a:solidFill>
                <a:effectLst/>
                <a:latin typeface="Cambria" panose="02040503050406030204" pitchFamily="18" charset="0"/>
              </a:rPr>
              <a:t>Wilkes E.H., Emmett E., Beltran L., Woodward G.M., Carling R.S. A machine learning approach for the automated interpretation of plasma amino acid profiles. </a:t>
            </a:r>
            <a:r>
              <a:rPr lang="en-US" sz="1000" b="0" i="1" dirty="0">
                <a:solidFill>
                  <a:srgbClr val="212121"/>
                </a:solidFill>
                <a:effectLst/>
                <a:latin typeface="Cambria" panose="02040503050406030204" pitchFamily="18" charset="0"/>
              </a:rPr>
              <a:t>Clin. Chem. </a:t>
            </a:r>
            <a:r>
              <a:rPr lang="en-US" sz="1000" b="0" i="0" dirty="0">
                <a:solidFill>
                  <a:srgbClr val="212121"/>
                </a:solidFill>
                <a:effectLst/>
                <a:latin typeface="Cambria" panose="02040503050406030204" pitchFamily="18" charset="0"/>
              </a:rPr>
              <a:t>2020 Sep 1;66(9):1210–1218.</a:t>
            </a:r>
            <a:endParaRPr lang="en-US" sz="1000" dirty="0"/>
          </a:p>
        </p:txBody>
      </p:sp>
    </p:spTree>
    <p:extLst>
      <p:ext uri="{BB962C8B-B14F-4D97-AF65-F5344CB8AC3E}">
        <p14:creationId xmlns:p14="http://schemas.microsoft.com/office/powerpoint/2010/main" val="42116632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9D628F-A87C-9B22-798C-4E44A22D3BA8}"/>
              </a:ext>
            </a:extLst>
          </p:cNvPr>
          <p:cNvSpPr>
            <a:spLocks noGrp="1"/>
          </p:cNvSpPr>
          <p:nvPr>
            <p:ph type="title"/>
          </p:nvPr>
        </p:nvSpPr>
        <p:spPr/>
        <p:txBody>
          <a:bodyPr/>
          <a:lstStyle/>
          <a:p>
            <a:r>
              <a:rPr lang="en-US" dirty="0"/>
              <a:t>Quantum ML Approach – Algorithm Selection</a:t>
            </a:r>
          </a:p>
        </p:txBody>
      </p:sp>
      <p:sp>
        <p:nvSpPr>
          <p:cNvPr id="3" name="Content Placeholder 2">
            <a:extLst>
              <a:ext uri="{FF2B5EF4-FFF2-40B4-BE49-F238E27FC236}">
                <a16:creationId xmlns:a16="http://schemas.microsoft.com/office/drawing/2014/main" id="{DC2B9D49-8721-C251-FBCB-F5D2EC45D592}"/>
              </a:ext>
            </a:extLst>
          </p:cNvPr>
          <p:cNvSpPr>
            <a:spLocks noGrp="1"/>
          </p:cNvSpPr>
          <p:nvPr>
            <p:ph idx="1"/>
          </p:nvPr>
        </p:nvSpPr>
        <p:spPr>
          <a:xfrm>
            <a:off x="717551" y="1249680"/>
            <a:ext cx="10830983" cy="4660900"/>
          </a:xfrm>
        </p:spPr>
        <p:txBody>
          <a:bodyPr/>
          <a:lstStyle/>
          <a:p>
            <a:r>
              <a:rPr lang="en-US" sz="2000" b="0" i="0" dirty="0" err="1">
                <a:solidFill>
                  <a:srgbClr val="374151"/>
                </a:solidFill>
                <a:effectLst/>
                <a:latin typeface="Söhne"/>
              </a:rPr>
              <a:t>PegasosQSVC</a:t>
            </a:r>
            <a:r>
              <a:rPr lang="en-US" sz="2000" b="0" i="0" dirty="0">
                <a:solidFill>
                  <a:srgbClr val="374151"/>
                </a:solidFill>
                <a:effectLst/>
                <a:latin typeface="Söhne"/>
              </a:rPr>
              <a:t>: </a:t>
            </a:r>
            <a:r>
              <a:rPr lang="en-US" sz="2000" b="0" i="0" dirty="0" err="1">
                <a:solidFill>
                  <a:srgbClr val="374151"/>
                </a:solidFill>
                <a:effectLst/>
                <a:latin typeface="Söhne"/>
              </a:rPr>
              <a:t>PegasosQSVC</a:t>
            </a:r>
            <a:r>
              <a:rPr lang="en-US" sz="2000" b="0" i="0" dirty="0">
                <a:solidFill>
                  <a:srgbClr val="374151"/>
                </a:solidFill>
                <a:effectLst/>
                <a:latin typeface="Söhne"/>
              </a:rPr>
              <a:t> is a quantum machine learning algorithm available in </a:t>
            </a:r>
            <a:r>
              <a:rPr lang="en-US" sz="2000" b="0" i="0" dirty="0" err="1">
                <a:solidFill>
                  <a:srgbClr val="374151"/>
                </a:solidFill>
                <a:effectLst/>
                <a:latin typeface="Söhne"/>
              </a:rPr>
              <a:t>Qiskit</a:t>
            </a:r>
            <a:r>
              <a:rPr lang="en-US" sz="2000" b="0" i="0" dirty="0">
                <a:solidFill>
                  <a:srgbClr val="374151"/>
                </a:solidFill>
                <a:effectLst/>
                <a:latin typeface="Söhne"/>
              </a:rPr>
              <a:t>. It combines the principles of classical </a:t>
            </a:r>
            <a:r>
              <a:rPr lang="en-US" sz="2000" b="0" i="0" dirty="0" err="1">
                <a:solidFill>
                  <a:srgbClr val="374151"/>
                </a:solidFill>
                <a:effectLst/>
                <a:latin typeface="Söhne"/>
              </a:rPr>
              <a:t>Pegasos</a:t>
            </a:r>
            <a:r>
              <a:rPr lang="en-US" sz="2000" b="0" i="0" dirty="0">
                <a:solidFill>
                  <a:srgbClr val="374151"/>
                </a:solidFill>
                <a:effectLst/>
                <a:latin typeface="Söhne"/>
              </a:rPr>
              <a:t> (Primal Estimated sub-</a:t>
            </a:r>
            <a:r>
              <a:rPr lang="en-US" sz="2000" b="0" i="0" dirty="0" err="1">
                <a:solidFill>
                  <a:srgbClr val="374151"/>
                </a:solidFill>
                <a:effectLst/>
                <a:latin typeface="Söhne"/>
              </a:rPr>
              <a:t>GrAdient</a:t>
            </a:r>
            <a:r>
              <a:rPr lang="en-US" sz="2000" b="0" i="0" dirty="0">
                <a:solidFill>
                  <a:srgbClr val="374151"/>
                </a:solidFill>
                <a:effectLst/>
                <a:latin typeface="Söhne"/>
              </a:rPr>
              <a:t> Solver for SVM) with a quantum kernel to perform support vector classification on quantum data.</a:t>
            </a:r>
          </a:p>
          <a:p>
            <a:r>
              <a:rPr lang="en-US" sz="2000" b="0" i="0" dirty="0">
                <a:solidFill>
                  <a:srgbClr val="374151"/>
                </a:solidFill>
                <a:effectLst/>
                <a:latin typeface="Söhne"/>
              </a:rPr>
              <a:t>Variational Quantum Circuits (VQC): Variational quantum circuits, also known as parameterized quantum circuits, are fundamental building blocks for hybrid quantum-classical algorithms. These circuits consist of two phases: the quantum phase and the classical phase.</a:t>
            </a:r>
          </a:p>
          <a:p>
            <a:pPr lvl="1"/>
            <a:r>
              <a:rPr lang="en-US" b="0" i="0" dirty="0">
                <a:solidFill>
                  <a:srgbClr val="374151"/>
                </a:solidFill>
                <a:effectLst/>
                <a:latin typeface="Söhne"/>
              </a:rPr>
              <a:t>Quantum Phase: In the quantum phase, the circuit prepares the quantum state by parameterizing the input data (X) using a set of free parameters (</a:t>
            </a:r>
            <a:r>
              <a:rPr lang="el-GR" b="0" i="0" dirty="0">
                <a:solidFill>
                  <a:srgbClr val="374151"/>
                </a:solidFill>
                <a:effectLst/>
                <a:latin typeface="Söhne"/>
              </a:rPr>
              <a:t>θ) </a:t>
            </a:r>
            <a:r>
              <a:rPr lang="en-US" b="0" i="0" dirty="0">
                <a:solidFill>
                  <a:srgbClr val="374151"/>
                </a:solidFill>
                <a:effectLst/>
                <a:latin typeface="Söhne"/>
              </a:rPr>
              <a:t>and performs quantum operations using a quantum circuit. The heart of the variational circuit lies in this quantum phase.</a:t>
            </a:r>
          </a:p>
          <a:p>
            <a:pPr lvl="1"/>
            <a:r>
              <a:rPr lang="en-US" sz="1800" b="0" i="0" dirty="0">
                <a:solidFill>
                  <a:srgbClr val="374151"/>
                </a:solidFill>
                <a:effectLst/>
                <a:latin typeface="Söhne"/>
              </a:rPr>
              <a:t>Classical Phase: The classical phase involves the measurement of an observable </a:t>
            </a:r>
            <a:r>
              <a:rPr lang="en-US" sz="1800" dirty="0">
                <a:solidFill>
                  <a:srgbClr val="374151"/>
                </a:solidFill>
                <a:latin typeface="Söhne"/>
              </a:rPr>
              <a:t>measurements </a:t>
            </a:r>
            <a:r>
              <a:rPr lang="en-US" sz="1800" b="0" i="0" dirty="0">
                <a:solidFill>
                  <a:srgbClr val="374151"/>
                </a:solidFill>
                <a:effectLst/>
                <a:latin typeface="Söhne"/>
              </a:rPr>
              <a:t>at the output of the quantum circuit. The measurement results, together with the objective function and learning algorithm, form the classical phase of the VQC algorithm.</a:t>
            </a:r>
          </a:p>
          <a:p>
            <a:r>
              <a:rPr lang="en-US" dirty="0">
                <a:solidFill>
                  <a:srgbClr val="374151"/>
                </a:solidFill>
                <a:latin typeface="Söhne"/>
              </a:rPr>
              <a:t>Quantum Neural Network (QNN): Universal fault-tolerant quantum computers have been theoretically proven capable of solving certain problems faster than any classical computer. Demonstrated numerically that a class of quantum neural networks is able to achieve a considerably better effective dimension than comparable feedforward networks and train faster, suggesting an advantage for quantum machine learning.</a:t>
            </a:r>
            <a:endParaRPr lang="en-US" b="0" i="0" dirty="0">
              <a:solidFill>
                <a:srgbClr val="374151"/>
              </a:solidFill>
              <a:effectLst/>
              <a:latin typeface="Söhne"/>
            </a:endParaRPr>
          </a:p>
          <a:p>
            <a:pPr lvl="1"/>
            <a:endParaRPr lang="en-US" dirty="0"/>
          </a:p>
        </p:txBody>
      </p:sp>
      <p:sp>
        <p:nvSpPr>
          <p:cNvPr id="5" name="TextBox 4">
            <a:extLst>
              <a:ext uri="{FF2B5EF4-FFF2-40B4-BE49-F238E27FC236}">
                <a16:creationId xmlns:a16="http://schemas.microsoft.com/office/drawing/2014/main" id="{12F23031-2F5C-99CF-7C11-CE5EA16F6E34}"/>
              </a:ext>
            </a:extLst>
          </p:cNvPr>
          <p:cNvSpPr txBox="1"/>
          <p:nvPr/>
        </p:nvSpPr>
        <p:spPr>
          <a:xfrm>
            <a:off x="7239000" y="6093460"/>
            <a:ext cx="4953000" cy="369332"/>
          </a:xfrm>
          <a:prstGeom prst="rect">
            <a:avLst/>
          </a:prstGeom>
          <a:noFill/>
        </p:spPr>
        <p:txBody>
          <a:bodyPr wrap="square">
            <a:spAutoFit/>
          </a:bodyPr>
          <a:lstStyle/>
          <a:p>
            <a:r>
              <a:rPr lang="en-US" dirty="0"/>
              <a:t>https://</a:t>
            </a:r>
            <a:r>
              <a:rPr lang="en-US" dirty="0" err="1"/>
              <a:t>doi.org</a:t>
            </a:r>
            <a:r>
              <a:rPr lang="en-US" dirty="0"/>
              <a:t>/10.1038/s43588-021-00084-1</a:t>
            </a:r>
          </a:p>
        </p:txBody>
      </p:sp>
    </p:spTree>
    <p:extLst>
      <p:ext uri="{BB962C8B-B14F-4D97-AF65-F5344CB8AC3E}">
        <p14:creationId xmlns:p14="http://schemas.microsoft.com/office/powerpoint/2010/main" val="20036524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A1722F-6826-A9C2-8ACC-41941F2CC722}"/>
              </a:ext>
            </a:extLst>
          </p:cNvPr>
          <p:cNvSpPr>
            <a:spLocks noGrp="1"/>
          </p:cNvSpPr>
          <p:nvPr>
            <p:ph type="title"/>
          </p:nvPr>
        </p:nvSpPr>
        <p:spPr/>
        <p:txBody>
          <a:bodyPr/>
          <a:lstStyle/>
          <a:p>
            <a:r>
              <a:rPr lang="en-US" dirty="0"/>
              <a:t>Quantum ML Approach - Outline</a:t>
            </a:r>
          </a:p>
        </p:txBody>
      </p:sp>
      <p:sp>
        <p:nvSpPr>
          <p:cNvPr id="3" name="Content Placeholder 2">
            <a:extLst>
              <a:ext uri="{FF2B5EF4-FFF2-40B4-BE49-F238E27FC236}">
                <a16:creationId xmlns:a16="http://schemas.microsoft.com/office/drawing/2014/main" id="{51809415-80F3-077A-856E-F7DBFB61E3D2}"/>
              </a:ext>
            </a:extLst>
          </p:cNvPr>
          <p:cNvSpPr>
            <a:spLocks noGrp="1"/>
          </p:cNvSpPr>
          <p:nvPr>
            <p:ph idx="1"/>
          </p:nvPr>
        </p:nvSpPr>
        <p:spPr/>
        <p:txBody>
          <a:bodyPr/>
          <a:lstStyle/>
          <a:p>
            <a:pPr marL="457200" indent="-457200">
              <a:buFont typeface="+mj-lt"/>
              <a:buAutoNum type="arabicPeriod"/>
            </a:pPr>
            <a:r>
              <a:rPr lang="en-US" dirty="0"/>
              <a:t>Data Pre-Processing</a:t>
            </a:r>
          </a:p>
          <a:p>
            <a:pPr marL="457200" indent="-457200">
              <a:buFont typeface="+mj-lt"/>
              <a:buAutoNum type="arabicPeriod"/>
            </a:pPr>
            <a:r>
              <a:rPr lang="en-US" dirty="0"/>
              <a:t>Dimensionality Reduction</a:t>
            </a:r>
          </a:p>
          <a:p>
            <a:pPr marL="457200" indent="-457200">
              <a:buFont typeface="+mj-lt"/>
              <a:buAutoNum type="arabicPeriod"/>
            </a:pPr>
            <a:r>
              <a:rPr lang="en-US" dirty="0"/>
              <a:t>Quantum Feature Map</a:t>
            </a:r>
          </a:p>
          <a:p>
            <a:pPr marL="457200" indent="-457200">
              <a:buFont typeface="+mj-lt"/>
              <a:buAutoNum type="arabicPeriod"/>
            </a:pPr>
            <a:r>
              <a:rPr lang="en-US" dirty="0"/>
              <a:t>Quantum Sampler</a:t>
            </a:r>
          </a:p>
          <a:p>
            <a:pPr marL="457200" indent="-457200">
              <a:buFont typeface="+mj-lt"/>
              <a:buAutoNum type="arabicPeriod"/>
            </a:pPr>
            <a:r>
              <a:rPr lang="en-US" dirty="0"/>
              <a:t>Quantum Optimizer</a:t>
            </a:r>
          </a:p>
          <a:p>
            <a:pPr marL="457200" indent="-457200">
              <a:buFont typeface="+mj-lt"/>
              <a:buAutoNum type="arabicPeriod"/>
            </a:pPr>
            <a:r>
              <a:rPr lang="en-US" dirty="0"/>
              <a:t>Quantum Circuit</a:t>
            </a:r>
          </a:p>
          <a:p>
            <a:pPr marL="457200" indent="-457200">
              <a:buFont typeface="+mj-lt"/>
              <a:buAutoNum type="arabicPeriod"/>
            </a:pPr>
            <a:r>
              <a:rPr lang="en-US" dirty="0"/>
              <a:t>Train / Test</a:t>
            </a:r>
          </a:p>
          <a:p>
            <a:pPr marL="457200" indent="-457200">
              <a:buFont typeface="+mj-lt"/>
              <a:buAutoNum type="arabicPeriod"/>
            </a:pPr>
            <a:endParaRPr lang="en-US" dirty="0"/>
          </a:p>
        </p:txBody>
      </p:sp>
    </p:spTree>
    <p:extLst>
      <p:ext uri="{BB962C8B-B14F-4D97-AF65-F5344CB8AC3E}">
        <p14:creationId xmlns:p14="http://schemas.microsoft.com/office/powerpoint/2010/main" val="31953060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9D628F-A87C-9B22-798C-4E44A22D3BA8}"/>
              </a:ext>
            </a:extLst>
          </p:cNvPr>
          <p:cNvSpPr>
            <a:spLocks noGrp="1"/>
          </p:cNvSpPr>
          <p:nvPr>
            <p:ph type="title"/>
          </p:nvPr>
        </p:nvSpPr>
        <p:spPr/>
        <p:txBody>
          <a:bodyPr/>
          <a:lstStyle/>
          <a:p>
            <a:r>
              <a:rPr lang="en-US" dirty="0"/>
              <a:t>Quantum ML – Limitations</a:t>
            </a:r>
          </a:p>
        </p:txBody>
      </p:sp>
      <p:pic>
        <p:nvPicPr>
          <p:cNvPr id="4" name="Picture 4" descr="IBM's Newest Quantum Computing Roadmap Unveils Four New Quantum Processors  And Future Plans For A Quantum Supercomputer">
            <a:extLst>
              <a:ext uri="{FF2B5EF4-FFF2-40B4-BE49-F238E27FC236}">
                <a16:creationId xmlns:a16="http://schemas.microsoft.com/office/drawing/2014/main" id="{FF1E62EA-A30B-AD48-F917-B836F3C0A6BB}"/>
              </a:ext>
            </a:extLst>
          </p:cNvPr>
          <p:cNvPicPr>
            <a:picLocks noGrp="1" noChangeAspect="1" noChangeArrowheads="1"/>
          </p:cNvPicPr>
          <p:nvPr>
            <p:ph idx="1"/>
          </p:nvPr>
        </p:nvPicPr>
        <p:blipFill>
          <a:blip r:embed="rId2">
            <a:extLst>
              <a:ext uri="{28A0092B-C50C-407E-A947-70E740481C1C}">
                <a14:useLocalDpi xmlns:a14="http://schemas.microsoft.com/office/drawing/2010/main"/>
              </a:ext>
            </a:extLst>
          </a:blip>
          <a:srcRect/>
          <a:stretch>
            <a:fillRect/>
          </a:stretch>
        </p:blipFill>
        <p:spPr bwMode="auto">
          <a:xfrm>
            <a:off x="1657747" y="1295400"/>
            <a:ext cx="8876506" cy="49856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31005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9D628F-A87C-9B22-798C-4E44A22D3BA8}"/>
              </a:ext>
            </a:extLst>
          </p:cNvPr>
          <p:cNvSpPr>
            <a:spLocks noGrp="1"/>
          </p:cNvSpPr>
          <p:nvPr>
            <p:ph type="title"/>
          </p:nvPr>
        </p:nvSpPr>
        <p:spPr/>
        <p:txBody>
          <a:bodyPr/>
          <a:lstStyle/>
          <a:p>
            <a:r>
              <a:rPr lang="en-US" dirty="0"/>
              <a:t>Quantum ML Approach – Dimensionality Reduction</a:t>
            </a:r>
          </a:p>
        </p:txBody>
      </p:sp>
      <p:sp>
        <p:nvSpPr>
          <p:cNvPr id="3" name="Content Placeholder 2">
            <a:extLst>
              <a:ext uri="{FF2B5EF4-FFF2-40B4-BE49-F238E27FC236}">
                <a16:creationId xmlns:a16="http://schemas.microsoft.com/office/drawing/2014/main" id="{DC2B9D49-8721-C251-FBCB-F5D2EC45D592}"/>
              </a:ext>
            </a:extLst>
          </p:cNvPr>
          <p:cNvSpPr>
            <a:spLocks noGrp="1"/>
          </p:cNvSpPr>
          <p:nvPr>
            <p:ph idx="1"/>
          </p:nvPr>
        </p:nvSpPr>
        <p:spPr/>
        <p:txBody>
          <a:bodyPr/>
          <a:lstStyle/>
          <a:p>
            <a:pPr algn="l">
              <a:buFontTx/>
              <a:buChar char="-"/>
            </a:pPr>
            <a:r>
              <a:rPr lang="en-US" b="0" i="0" dirty="0">
                <a:solidFill>
                  <a:srgbClr val="374151"/>
                </a:solidFill>
                <a:effectLst/>
                <a:latin typeface="Georgia" panose="02040502050405020303" pitchFamily="18" charset="0"/>
              </a:rPr>
              <a:t>Principal Component Analysis (PCA) is a widely used dimensionality reduction technique </a:t>
            </a:r>
          </a:p>
          <a:p>
            <a:pPr algn="l">
              <a:buFontTx/>
              <a:buChar char="-"/>
            </a:pPr>
            <a:r>
              <a:rPr lang="en-US" b="0" i="0" dirty="0">
                <a:solidFill>
                  <a:srgbClr val="374151"/>
                </a:solidFill>
                <a:effectLst/>
                <a:latin typeface="Georgia" panose="02040502050405020303" pitchFamily="18" charset="0"/>
              </a:rPr>
              <a:t>PCA transforms high-dimensional data into a lower-dimensional space while preserving the most relevant information and capturing patterns in the data.</a:t>
            </a:r>
          </a:p>
          <a:p>
            <a:pPr algn="l">
              <a:buFontTx/>
              <a:buChar char="-"/>
            </a:pPr>
            <a:r>
              <a:rPr lang="en-US" b="0" i="0" dirty="0">
                <a:solidFill>
                  <a:srgbClr val="374151"/>
                </a:solidFill>
                <a:effectLst/>
                <a:latin typeface="Georgia" panose="02040502050405020303" pitchFamily="18" charset="0"/>
              </a:rPr>
              <a:t>PCA works by finding the principal components, which are orthogonal directions in the data space that explain the maximum amount of variance in the data.</a:t>
            </a:r>
            <a:endParaRPr lang="en-US" dirty="0">
              <a:latin typeface="Georgia" panose="02040502050405020303" pitchFamily="18" charset="0"/>
            </a:endParaRPr>
          </a:p>
          <a:p>
            <a:endParaRPr lang="en-US" dirty="0">
              <a:latin typeface="Georgia" panose="02040502050405020303" pitchFamily="18" charset="0"/>
            </a:endParaRPr>
          </a:p>
        </p:txBody>
      </p:sp>
    </p:spTree>
    <p:extLst>
      <p:ext uri="{BB962C8B-B14F-4D97-AF65-F5344CB8AC3E}">
        <p14:creationId xmlns:p14="http://schemas.microsoft.com/office/powerpoint/2010/main" val="30486145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3B700E-4EFA-D50A-8652-740DF318C0C4}"/>
              </a:ext>
            </a:extLst>
          </p:cNvPr>
          <p:cNvSpPr>
            <a:spLocks noGrp="1"/>
          </p:cNvSpPr>
          <p:nvPr>
            <p:ph type="title"/>
          </p:nvPr>
        </p:nvSpPr>
        <p:spPr/>
        <p:txBody>
          <a:bodyPr/>
          <a:lstStyle/>
          <a:p>
            <a:r>
              <a:rPr lang="en-US" dirty="0"/>
              <a:t>Feature Map</a:t>
            </a:r>
          </a:p>
        </p:txBody>
      </p:sp>
      <p:sp>
        <p:nvSpPr>
          <p:cNvPr id="3" name="Content Placeholder 2">
            <a:extLst>
              <a:ext uri="{FF2B5EF4-FFF2-40B4-BE49-F238E27FC236}">
                <a16:creationId xmlns:a16="http://schemas.microsoft.com/office/drawing/2014/main" id="{00335788-DBF7-F725-09A9-73DF490C65E0}"/>
              </a:ext>
            </a:extLst>
          </p:cNvPr>
          <p:cNvSpPr>
            <a:spLocks noGrp="1"/>
          </p:cNvSpPr>
          <p:nvPr>
            <p:ph idx="1"/>
          </p:nvPr>
        </p:nvSpPr>
        <p:spPr/>
        <p:txBody>
          <a:bodyPr/>
          <a:lstStyle/>
          <a:p>
            <a:pPr algn="l">
              <a:buFontTx/>
              <a:buChar char="-"/>
            </a:pPr>
            <a:r>
              <a:rPr lang="en-US" sz="2000" b="0" i="0" dirty="0">
                <a:solidFill>
                  <a:srgbClr val="374151"/>
                </a:solidFill>
                <a:effectLst/>
                <a:latin typeface="Georgia" panose="02040502050405020303" pitchFamily="18" charset="0"/>
              </a:rPr>
              <a:t>Feature Map: In quantum machine learning, a feature map is responsible for encoding classical data into quantum states that can be processed by quantum circuits. It plays a </a:t>
            </a:r>
            <a:r>
              <a:rPr lang="en-US" sz="2000" b="1" i="0" dirty="0">
                <a:solidFill>
                  <a:srgbClr val="374151"/>
                </a:solidFill>
                <a:effectLst/>
                <a:latin typeface="Georgia" panose="02040502050405020303" pitchFamily="18" charset="0"/>
              </a:rPr>
              <a:t>similar role to neural networks in classical computing</a:t>
            </a:r>
            <a:r>
              <a:rPr lang="en-US" sz="2000" b="0" i="0" dirty="0">
                <a:solidFill>
                  <a:srgbClr val="374151"/>
                </a:solidFill>
                <a:effectLst/>
                <a:latin typeface="Georgia" panose="02040502050405020303" pitchFamily="18" charset="0"/>
              </a:rPr>
              <a:t>, capturing essential features and patterns from input data.</a:t>
            </a:r>
          </a:p>
          <a:p>
            <a:pPr algn="l">
              <a:buFontTx/>
              <a:buChar char="-"/>
            </a:pPr>
            <a:r>
              <a:rPr lang="en-US" sz="2000" b="0" i="0" dirty="0" err="1">
                <a:solidFill>
                  <a:srgbClr val="374151"/>
                </a:solidFill>
                <a:effectLst/>
                <a:latin typeface="Georgia" panose="02040502050405020303" pitchFamily="18" charset="0"/>
              </a:rPr>
              <a:t>ZZFeatureMap</a:t>
            </a:r>
            <a:r>
              <a:rPr lang="en-US" sz="2000" b="0" i="0" dirty="0">
                <a:solidFill>
                  <a:srgbClr val="374151"/>
                </a:solidFill>
                <a:effectLst/>
                <a:latin typeface="Georgia" panose="02040502050405020303" pitchFamily="18" charset="0"/>
              </a:rPr>
              <a:t>: </a:t>
            </a:r>
            <a:r>
              <a:rPr lang="en-US" sz="2000" b="0" i="0" dirty="0" err="1">
                <a:solidFill>
                  <a:srgbClr val="374151"/>
                </a:solidFill>
                <a:effectLst/>
                <a:latin typeface="Georgia" panose="02040502050405020303" pitchFamily="18" charset="0"/>
              </a:rPr>
              <a:t>ZZFeatureMap</a:t>
            </a:r>
            <a:r>
              <a:rPr lang="en-US" sz="2000" b="0" i="0" dirty="0">
                <a:solidFill>
                  <a:srgbClr val="374151"/>
                </a:solidFill>
                <a:effectLst/>
                <a:latin typeface="Georgia" panose="02040502050405020303" pitchFamily="18" charset="0"/>
              </a:rPr>
              <a:t> is an out of the box feature map in </a:t>
            </a:r>
            <a:r>
              <a:rPr lang="en-US" sz="2000" b="0" i="0" dirty="0" err="1">
                <a:solidFill>
                  <a:srgbClr val="374151"/>
                </a:solidFill>
                <a:effectLst/>
                <a:latin typeface="Georgia" panose="02040502050405020303" pitchFamily="18" charset="0"/>
              </a:rPr>
              <a:t>Qiskit</a:t>
            </a:r>
            <a:r>
              <a:rPr lang="en-US" sz="2000" b="0" i="0" dirty="0">
                <a:solidFill>
                  <a:srgbClr val="374151"/>
                </a:solidFill>
                <a:effectLst/>
                <a:latin typeface="Georgia" panose="02040502050405020303" pitchFamily="18" charset="0"/>
              </a:rPr>
              <a:t>. It maps classical data into quantum states by utilizing quantum gates – one can customize the class </a:t>
            </a:r>
            <a:r>
              <a:rPr lang="en-US" sz="2000" b="0" i="0" dirty="0" err="1">
                <a:solidFill>
                  <a:srgbClr val="374151"/>
                </a:solidFill>
                <a:effectLst/>
                <a:latin typeface="Georgia" panose="02040502050405020303" pitchFamily="18" charset="0"/>
              </a:rPr>
              <a:t>PauliFeatureMap</a:t>
            </a:r>
            <a:r>
              <a:rPr lang="en-US" sz="2000" b="0" i="0" dirty="0">
                <a:solidFill>
                  <a:srgbClr val="374151"/>
                </a:solidFill>
                <a:effectLst/>
                <a:latin typeface="Georgia" panose="02040502050405020303" pitchFamily="18" charset="0"/>
              </a:rPr>
              <a:t>. The </a:t>
            </a:r>
            <a:r>
              <a:rPr lang="en-US" sz="2000" b="0" i="0" dirty="0" err="1">
                <a:solidFill>
                  <a:srgbClr val="374151"/>
                </a:solidFill>
                <a:effectLst/>
                <a:latin typeface="Georgia" panose="02040502050405020303" pitchFamily="18" charset="0"/>
              </a:rPr>
              <a:t>ZZFeatureMap</a:t>
            </a:r>
            <a:r>
              <a:rPr lang="en-US" sz="2000" b="0" i="0" dirty="0">
                <a:solidFill>
                  <a:srgbClr val="374151"/>
                </a:solidFill>
                <a:effectLst/>
                <a:latin typeface="Georgia" panose="02040502050405020303" pitchFamily="18" charset="0"/>
              </a:rPr>
              <a:t> is characterized by the number of repetitions, which determine the depth of the quantum circuit and the complexity of the mapping. </a:t>
            </a:r>
            <a:r>
              <a:rPr lang="en-US" sz="2000" b="1" i="0" dirty="0">
                <a:solidFill>
                  <a:srgbClr val="374151"/>
                </a:solidFill>
                <a:effectLst/>
                <a:latin typeface="Georgia" panose="02040502050405020303" pitchFamily="18" charset="0"/>
              </a:rPr>
              <a:t>We use 3 repetitions and linear </a:t>
            </a:r>
            <a:r>
              <a:rPr lang="en-US" sz="2000" b="1" i="0" dirty="0" err="1">
                <a:solidFill>
                  <a:srgbClr val="374151"/>
                </a:solidFill>
                <a:effectLst/>
                <a:latin typeface="Georgia" panose="02040502050405020303" pitchFamily="18" charset="0"/>
              </a:rPr>
              <a:t>entaglement</a:t>
            </a:r>
            <a:r>
              <a:rPr lang="en-US" sz="2000" b="1" i="0" dirty="0">
                <a:solidFill>
                  <a:srgbClr val="374151"/>
                </a:solidFill>
                <a:effectLst/>
                <a:latin typeface="Georgia" panose="02040502050405020303" pitchFamily="18" charset="0"/>
              </a:rPr>
              <a:t> for the </a:t>
            </a:r>
            <a:r>
              <a:rPr lang="en-US" sz="2000" b="1" i="0" dirty="0" err="1">
                <a:solidFill>
                  <a:srgbClr val="374151"/>
                </a:solidFill>
                <a:effectLst/>
                <a:latin typeface="Georgia" panose="02040502050405020303" pitchFamily="18" charset="0"/>
              </a:rPr>
              <a:t>PegasusQSVC</a:t>
            </a:r>
            <a:r>
              <a:rPr lang="en-US" sz="2000" b="1" i="0" dirty="0">
                <a:solidFill>
                  <a:srgbClr val="374151"/>
                </a:solidFill>
                <a:effectLst/>
                <a:latin typeface="Georgia" panose="02040502050405020303" pitchFamily="18" charset="0"/>
              </a:rPr>
              <a:t> ML algorithm. </a:t>
            </a:r>
          </a:p>
          <a:p>
            <a:endParaRPr lang="en-US" dirty="0">
              <a:latin typeface="Georgia" panose="02040502050405020303" pitchFamily="18" charset="0"/>
            </a:endParaRPr>
          </a:p>
          <a:p>
            <a:endParaRPr lang="en-US" dirty="0">
              <a:latin typeface="Georgia" panose="02040502050405020303" pitchFamily="18" charset="0"/>
            </a:endParaRPr>
          </a:p>
        </p:txBody>
      </p:sp>
    </p:spTree>
    <p:extLst>
      <p:ext uri="{BB962C8B-B14F-4D97-AF65-F5344CB8AC3E}">
        <p14:creationId xmlns:p14="http://schemas.microsoft.com/office/powerpoint/2010/main" val="31840789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77141C-C1B4-05AA-8B09-04F0249BC5C6}"/>
              </a:ext>
            </a:extLst>
          </p:cNvPr>
          <p:cNvSpPr>
            <a:spLocks noGrp="1"/>
          </p:cNvSpPr>
          <p:nvPr>
            <p:ph type="title"/>
          </p:nvPr>
        </p:nvSpPr>
        <p:spPr/>
        <p:txBody>
          <a:bodyPr/>
          <a:lstStyle/>
          <a:p>
            <a:r>
              <a:rPr lang="en-US" dirty="0" err="1"/>
              <a:t>TwoLocal</a:t>
            </a:r>
            <a:r>
              <a:rPr lang="en-US" dirty="0"/>
              <a:t> / Ansatz</a:t>
            </a:r>
          </a:p>
        </p:txBody>
      </p:sp>
      <p:sp>
        <p:nvSpPr>
          <p:cNvPr id="3" name="Content Placeholder 2">
            <a:extLst>
              <a:ext uri="{FF2B5EF4-FFF2-40B4-BE49-F238E27FC236}">
                <a16:creationId xmlns:a16="http://schemas.microsoft.com/office/drawing/2014/main" id="{77A8EF6A-1CDB-5DAF-C5B0-2A613121B85E}"/>
              </a:ext>
            </a:extLst>
          </p:cNvPr>
          <p:cNvSpPr>
            <a:spLocks noGrp="1"/>
          </p:cNvSpPr>
          <p:nvPr>
            <p:ph idx="1"/>
          </p:nvPr>
        </p:nvSpPr>
        <p:spPr/>
        <p:txBody>
          <a:bodyPr/>
          <a:lstStyle/>
          <a:p>
            <a:r>
              <a:rPr lang="en-US" sz="2000" b="0" i="0" dirty="0" err="1">
                <a:solidFill>
                  <a:srgbClr val="374151"/>
                </a:solidFill>
                <a:effectLst/>
                <a:latin typeface="Georgia" panose="02040502050405020303" pitchFamily="18" charset="0"/>
              </a:rPr>
              <a:t>TwoLocal</a:t>
            </a:r>
            <a:r>
              <a:rPr lang="en-US" sz="2000" b="0" i="0" dirty="0">
                <a:solidFill>
                  <a:srgbClr val="374151"/>
                </a:solidFill>
                <a:effectLst/>
                <a:latin typeface="Georgia" panose="02040502050405020303" pitchFamily="18" charset="0"/>
              </a:rPr>
              <a:t> Ansatz: </a:t>
            </a:r>
            <a:r>
              <a:rPr lang="en-US" sz="2000" b="0" i="0" dirty="0" err="1">
                <a:solidFill>
                  <a:srgbClr val="374151"/>
                </a:solidFill>
                <a:effectLst/>
                <a:latin typeface="Georgia" panose="02040502050405020303" pitchFamily="18" charset="0"/>
              </a:rPr>
              <a:t>TwoLocal</a:t>
            </a:r>
            <a:r>
              <a:rPr lang="en-US" sz="2000" b="0" i="0" dirty="0">
                <a:solidFill>
                  <a:srgbClr val="374151"/>
                </a:solidFill>
                <a:effectLst/>
                <a:latin typeface="Georgia" panose="02040502050405020303" pitchFamily="18" charset="0"/>
              </a:rPr>
              <a:t> is an ansatz object provided by </a:t>
            </a:r>
            <a:r>
              <a:rPr lang="en-US" sz="2000" b="0" i="0" dirty="0" err="1">
                <a:solidFill>
                  <a:srgbClr val="374151"/>
                </a:solidFill>
                <a:effectLst/>
                <a:latin typeface="Georgia" panose="02040502050405020303" pitchFamily="18" charset="0"/>
              </a:rPr>
              <a:t>Qiskit</a:t>
            </a:r>
            <a:r>
              <a:rPr lang="en-US" sz="2000" b="0" i="0" dirty="0">
                <a:solidFill>
                  <a:srgbClr val="374151"/>
                </a:solidFill>
                <a:effectLst/>
                <a:latin typeface="Georgia" panose="02040502050405020303" pitchFamily="18" charset="0"/>
              </a:rPr>
              <a:t> that represents a parameterized quantum circuit. Ansatz circuits are a crucial component of variational algorithms in quantum machine learning. </a:t>
            </a:r>
            <a:r>
              <a:rPr lang="en-US" sz="2000" b="0" i="0" dirty="0" err="1">
                <a:solidFill>
                  <a:srgbClr val="374151"/>
                </a:solidFill>
                <a:effectLst/>
                <a:latin typeface="Georgia" panose="02040502050405020303" pitchFamily="18" charset="0"/>
              </a:rPr>
              <a:t>TwoLocal</a:t>
            </a:r>
            <a:r>
              <a:rPr lang="en-US" sz="2000" b="0" i="0" dirty="0">
                <a:solidFill>
                  <a:srgbClr val="374151"/>
                </a:solidFill>
                <a:effectLst/>
                <a:latin typeface="Georgia" panose="02040502050405020303" pitchFamily="18" charset="0"/>
              </a:rPr>
              <a:t> allows for the customization of variational circuit architecture by specifying layers and gates.</a:t>
            </a:r>
          </a:p>
          <a:p>
            <a:endParaRPr lang="en-US" dirty="0">
              <a:latin typeface="Georgia" panose="02040502050405020303" pitchFamily="18" charset="0"/>
            </a:endParaRPr>
          </a:p>
        </p:txBody>
      </p:sp>
    </p:spTree>
    <p:extLst>
      <p:ext uri="{BB962C8B-B14F-4D97-AF65-F5344CB8AC3E}">
        <p14:creationId xmlns:p14="http://schemas.microsoft.com/office/powerpoint/2010/main" val="289463874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F989D-6000-00C7-F6A9-995CB48E8D25}"/>
              </a:ext>
            </a:extLst>
          </p:cNvPr>
          <p:cNvSpPr>
            <a:spLocks noGrp="1"/>
          </p:cNvSpPr>
          <p:nvPr>
            <p:ph type="title"/>
          </p:nvPr>
        </p:nvSpPr>
        <p:spPr/>
        <p:txBody>
          <a:bodyPr/>
          <a:lstStyle/>
          <a:p>
            <a:r>
              <a:rPr lang="en-US" dirty="0"/>
              <a:t>Optimizer</a:t>
            </a:r>
          </a:p>
        </p:txBody>
      </p:sp>
      <p:sp>
        <p:nvSpPr>
          <p:cNvPr id="3" name="Content Placeholder 2">
            <a:extLst>
              <a:ext uri="{FF2B5EF4-FFF2-40B4-BE49-F238E27FC236}">
                <a16:creationId xmlns:a16="http://schemas.microsoft.com/office/drawing/2014/main" id="{2AF1D429-FACA-2F3D-9CE3-7929C33D23B4}"/>
              </a:ext>
            </a:extLst>
          </p:cNvPr>
          <p:cNvSpPr>
            <a:spLocks noGrp="1"/>
          </p:cNvSpPr>
          <p:nvPr>
            <p:ph idx="1"/>
          </p:nvPr>
        </p:nvSpPr>
        <p:spPr/>
        <p:txBody>
          <a:bodyPr/>
          <a:lstStyle/>
          <a:p>
            <a:r>
              <a:rPr lang="en-US" sz="2000" b="0" i="0" dirty="0">
                <a:solidFill>
                  <a:srgbClr val="374151"/>
                </a:solidFill>
                <a:effectLst/>
                <a:latin typeface="Georgia" panose="02040502050405020303" pitchFamily="18" charset="0"/>
              </a:rPr>
              <a:t>COBYLA Optimizer: The COBYLA optimizer is a constrained optimization algorithm used to optimize the parameters of the variational circuit. It is particularly suitable for optimization problems with inequality constraints. COBYLA approximates the objective function and constraints using linear approximations and iteratively refines the solution.</a:t>
            </a:r>
          </a:p>
          <a:p>
            <a:endParaRPr lang="en-US" dirty="0">
              <a:latin typeface="Georgia" panose="02040502050405020303" pitchFamily="18" charset="0"/>
            </a:endParaRPr>
          </a:p>
        </p:txBody>
      </p:sp>
    </p:spTree>
    <p:extLst>
      <p:ext uri="{BB962C8B-B14F-4D97-AF65-F5344CB8AC3E}">
        <p14:creationId xmlns:p14="http://schemas.microsoft.com/office/powerpoint/2010/main" val="38918445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F2B459-B002-8BFA-758C-6520570399A4}"/>
              </a:ext>
            </a:extLst>
          </p:cNvPr>
          <p:cNvSpPr>
            <a:spLocks noGrp="1"/>
          </p:cNvSpPr>
          <p:nvPr>
            <p:ph type="title"/>
          </p:nvPr>
        </p:nvSpPr>
        <p:spPr/>
        <p:txBody>
          <a:bodyPr/>
          <a:lstStyle/>
          <a:p>
            <a:r>
              <a:rPr lang="en-US" dirty="0"/>
              <a:t>Promises of Quantum Compute</a:t>
            </a:r>
          </a:p>
        </p:txBody>
      </p:sp>
      <p:sp>
        <p:nvSpPr>
          <p:cNvPr id="3" name="Content Placeholder 2">
            <a:extLst>
              <a:ext uri="{FF2B5EF4-FFF2-40B4-BE49-F238E27FC236}">
                <a16:creationId xmlns:a16="http://schemas.microsoft.com/office/drawing/2014/main" id="{72BAFBD1-9D3E-19FD-849D-CCD3F6BF2D20}"/>
              </a:ext>
            </a:extLst>
          </p:cNvPr>
          <p:cNvSpPr>
            <a:spLocks noGrp="1"/>
          </p:cNvSpPr>
          <p:nvPr>
            <p:ph idx="1"/>
          </p:nvPr>
        </p:nvSpPr>
        <p:spPr>
          <a:xfrm>
            <a:off x="717555" y="1447800"/>
            <a:ext cx="7816846" cy="4660900"/>
          </a:xfrm>
        </p:spPr>
        <p:txBody>
          <a:bodyPr/>
          <a:lstStyle/>
          <a:p>
            <a:r>
              <a:rPr lang="en-US" dirty="0"/>
              <a:t>Exponential increases in power with each quantum bit that is added to a system</a:t>
            </a:r>
          </a:p>
          <a:p>
            <a:r>
              <a:rPr lang="en-US" dirty="0"/>
              <a:t>Excel at solving problems that are too large or complex for traditional compute</a:t>
            </a:r>
          </a:p>
          <a:p>
            <a:r>
              <a:rPr lang="en-US" sz="2000" dirty="0"/>
              <a:t>BQP (Bounded-error Quantum Polynomial time) is a complexity class that represents problems that can be efficiently solved by a quantum computer</a:t>
            </a:r>
            <a:endParaRPr lang="en-US" dirty="0"/>
          </a:p>
          <a:p>
            <a:endParaRPr lang="en-US" dirty="0"/>
          </a:p>
        </p:txBody>
      </p:sp>
      <p:pic>
        <p:nvPicPr>
          <p:cNvPr id="4" name="Picture 3" descr="A picture containing text, screenshot, circle, iPod&#10;&#10;Description automatically generated">
            <a:extLst>
              <a:ext uri="{FF2B5EF4-FFF2-40B4-BE49-F238E27FC236}">
                <a16:creationId xmlns:a16="http://schemas.microsoft.com/office/drawing/2014/main" id="{A43FA756-E536-59AA-A098-DC09AFA88BC1}"/>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839200" y="2369127"/>
            <a:ext cx="2987722" cy="3880156"/>
          </a:xfrm>
          <a:prstGeom prst="rect">
            <a:avLst/>
          </a:prstGeom>
        </p:spPr>
      </p:pic>
    </p:spTree>
    <p:extLst>
      <p:ext uri="{BB962C8B-B14F-4D97-AF65-F5344CB8AC3E}">
        <p14:creationId xmlns:p14="http://schemas.microsoft.com/office/powerpoint/2010/main" val="15942994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9D628F-A87C-9B22-798C-4E44A22D3BA8}"/>
              </a:ext>
            </a:extLst>
          </p:cNvPr>
          <p:cNvSpPr>
            <a:spLocks noGrp="1"/>
          </p:cNvSpPr>
          <p:nvPr>
            <p:ph type="title"/>
          </p:nvPr>
        </p:nvSpPr>
        <p:spPr/>
        <p:txBody>
          <a:bodyPr/>
          <a:lstStyle/>
          <a:p>
            <a:r>
              <a:rPr lang="en-US" dirty="0"/>
              <a:t>Quantum ML Approach – QNN Code Example</a:t>
            </a:r>
          </a:p>
        </p:txBody>
      </p:sp>
      <p:sp>
        <p:nvSpPr>
          <p:cNvPr id="5" name="Content Placeholder 4">
            <a:extLst>
              <a:ext uri="{FF2B5EF4-FFF2-40B4-BE49-F238E27FC236}">
                <a16:creationId xmlns:a16="http://schemas.microsoft.com/office/drawing/2014/main" id="{03991C18-6162-1F13-2A96-55B25BFEC8E7}"/>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48415709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FED483-53DD-4EE7-F6A3-13F239E4A8C8}"/>
              </a:ext>
            </a:extLst>
          </p:cNvPr>
          <p:cNvSpPr>
            <a:spLocks noGrp="1"/>
          </p:cNvSpPr>
          <p:nvPr>
            <p:ph type="title"/>
          </p:nvPr>
        </p:nvSpPr>
        <p:spPr/>
        <p:txBody>
          <a:bodyPr/>
          <a:lstStyle/>
          <a:p>
            <a:r>
              <a:rPr lang="en-US" dirty="0"/>
              <a:t>QNN Circuit – Feature Map</a:t>
            </a:r>
          </a:p>
        </p:txBody>
      </p:sp>
      <p:pic>
        <p:nvPicPr>
          <p:cNvPr id="7" name="Content Placeholder 6" descr="A picture containing line, plot, diagram&#10;&#10;Description automatically generated">
            <a:extLst>
              <a:ext uri="{FF2B5EF4-FFF2-40B4-BE49-F238E27FC236}">
                <a16:creationId xmlns:a16="http://schemas.microsoft.com/office/drawing/2014/main" id="{EE7D8F8D-9F90-08E8-0F76-149960019CEB}"/>
              </a:ext>
            </a:extLst>
          </p:cNvPr>
          <p:cNvPicPr>
            <a:picLocks noGrp="1" noChangeAspect="1"/>
          </p:cNvPicPr>
          <p:nvPr>
            <p:ph idx="1"/>
          </p:nvPr>
        </p:nvPicPr>
        <p:blipFill>
          <a:blip r:embed="rId2">
            <a:extLst>
              <a:ext uri="{28A0092B-C50C-407E-A947-70E740481C1C}">
                <a14:useLocalDpi xmlns:a14="http://schemas.microsoft.com/office/drawing/2010/main"/>
              </a:ext>
            </a:extLst>
          </a:blip>
          <a:stretch>
            <a:fillRect/>
          </a:stretch>
        </p:blipFill>
        <p:spPr bwMode="auto">
          <a:xfrm>
            <a:off x="805949" y="1447800"/>
            <a:ext cx="10654714" cy="4660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87372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FED483-53DD-4EE7-F6A3-13F239E4A8C8}"/>
              </a:ext>
            </a:extLst>
          </p:cNvPr>
          <p:cNvSpPr>
            <a:spLocks noGrp="1"/>
          </p:cNvSpPr>
          <p:nvPr>
            <p:ph type="title"/>
          </p:nvPr>
        </p:nvSpPr>
        <p:spPr/>
        <p:txBody>
          <a:bodyPr/>
          <a:lstStyle/>
          <a:p>
            <a:r>
              <a:rPr lang="en-US" dirty="0"/>
              <a:t>QNN Circuit – Ansatz</a:t>
            </a:r>
          </a:p>
        </p:txBody>
      </p:sp>
      <p:pic>
        <p:nvPicPr>
          <p:cNvPr id="6" name="Content Placeholder 5" descr="A picture containing line, purple, colorfulness, diagram&#10;&#10;Description automatically generated">
            <a:extLst>
              <a:ext uri="{FF2B5EF4-FFF2-40B4-BE49-F238E27FC236}">
                <a16:creationId xmlns:a16="http://schemas.microsoft.com/office/drawing/2014/main" id="{63900613-E5CC-A1BF-4891-720BBD961308}"/>
              </a:ext>
            </a:extLst>
          </p:cNvPr>
          <p:cNvPicPr>
            <a:picLocks noGrp="1" noChangeAspect="1"/>
          </p:cNvPicPr>
          <p:nvPr>
            <p:ph idx="1"/>
          </p:nvPr>
        </p:nvPicPr>
        <p:blipFill>
          <a:blip r:embed="rId2">
            <a:extLst>
              <a:ext uri="{28A0092B-C50C-407E-A947-70E740481C1C}">
                <a14:useLocalDpi xmlns:a14="http://schemas.microsoft.com/office/drawing/2010/main"/>
              </a:ext>
            </a:extLst>
          </a:blip>
          <a:stretch>
            <a:fillRect/>
          </a:stretch>
        </p:blipFill>
        <p:spPr bwMode="auto">
          <a:xfrm>
            <a:off x="1444013" y="2286000"/>
            <a:ext cx="8928917" cy="2806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659904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FED483-53DD-4EE7-F6A3-13F239E4A8C8}"/>
              </a:ext>
            </a:extLst>
          </p:cNvPr>
          <p:cNvSpPr>
            <a:spLocks noGrp="1"/>
          </p:cNvSpPr>
          <p:nvPr>
            <p:ph type="title"/>
          </p:nvPr>
        </p:nvSpPr>
        <p:spPr/>
        <p:txBody>
          <a:bodyPr/>
          <a:lstStyle/>
          <a:p>
            <a:r>
              <a:rPr lang="en-US" dirty="0"/>
              <a:t>QNN Circuit – Complete</a:t>
            </a:r>
          </a:p>
        </p:txBody>
      </p:sp>
      <p:pic>
        <p:nvPicPr>
          <p:cNvPr id="6" name="Content Placeholder 5" descr="A picture containing text, screenshot, line, font&#10;&#10;Description automatically generated">
            <a:extLst>
              <a:ext uri="{FF2B5EF4-FFF2-40B4-BE49-F238E27FC236}">
                <a16:creationId xmlns:a16="http://schemas.microsoft.com/office/drawing/2014/main" id="{D835C4A1-30B0-99B7-6597-D5784919F624}"/>
              </a:ext>
            </a:extLst>
          </p:cNvPr>
          <p:cNvPicPr>
            <a:picLocks noGrp="1" noChangeAspect="1"/>
          </p:cNvPicPr>
          <p:nvPr>
            <p:ph idx="1"/>
          </p:nvPr>
        </p:nvPicPr>
        <p:blipFill>
          <a:blip r:embed="rId2">
            <a:extLst>
              <a:ext uri="{28A0092B-C50C-407E-A947-70E740481C1C}">
                <a14:useLocalDpi xmlns:a14="http://schemas.microsoft.com/office/drawing/2010/main"/>
              </a:ext>
            </a:extLst>
          </a:blip>
          <a:stretch>
            <a:fillRect/>
          </a:stretch>
        </p:blipFill>
        <p:spPr bwMode="auto">
          <a:xfrm>
            <a:off x="962025" y="1828800"/>
            <a:ext cx="9690100" cy="3949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89722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567143-B609-509A-8F43-8999CFB6719B}"/>
              </a:ext>
            </a:extLst>
          </p:cNvPr>
          <p:cNvSpPr>
            <a:spLocks noGrp="1"/>
          </p:cNvSpPr>
          <p:nvPr>
            <p:ph type="title"/>
          </p:nvPr>
        </p:nvSpPr>
        <p:spPr/>
        <p:txBody>
          <a:bodyPr/>
          <a:lstStyle/>
          <a:p>
            <a:r>
              <a:rPr lang="en-US" dirty="0"/>
              <a:t>Quantum State Measurement</a:t>
            </a:r>
          </a:p>
        </p:txBody>
      </p:sp>
      <p:grpSp>
        <p:nvGrpSpPr>
          <p:cNvPr id="4" name="Group 3">
            <a:extLst>
              <a:ext uri="{FF2B5EF4-FFF2-40B4-BE49-F238E27FC236}">
                <a16:creationId xmlns:a16="http://schemas.microsoft.com/office/drawing/2014/main" id="{B7B78429-E3A3-B89B-86B7-3E19345993F1}"/>
              </a:ext>
            </a:extLst>
          </p:cNvPr>
          <p:cNvGrpSpPr/>
          <p:nvPr/>
        </p:nvGrpSpPr>
        <p:grpSpPr>
          <a:xfrm>
            <a:off x="8001000" y="2118059"/>
            <a:ext cx="3899307" cy="3536281"/>
            <a:chOff x="5660766" y="1157038"/>
            <a:chExt cx="5880100" cy="5332661"/>
          </a:xfrm>
        </p:grpSpPr>
        <p:pic>
          <p:nvPicPr>
            <p:cNvPr id="5" name="Content Placeholder 4" descr="A picture containing text, diagram, screenshot, circle&#10;&#10;Description automatically generated">
              <a:extLst>
                <a:ext uri="{FF2B5EF4-FFF2-40B4-BE49-F238E27FC236}">
                  <a16:creationId xmlns:a16="http://schemas.microsoft.com/office/drawing/2014/main" id="{0049D190-136E-52ED-8E4F-38784FFDDCC9}"/>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5660766" y="1157038"/>
              <a:ext cx="5880100" cy="5332661"/>
            </a:xfrm>
            <a:prstGeom prst="rect">
              <a:avLst/>
            </a:prstGeom>
          </p:spPr>
        </p:pic>
        <p:sp>
          <p:nvSpPr>
            <p:cNvPr id="6" name="Rectangle 5">
              <a:extLst>
                <a:ext uri="{FF2B5EF4-FFF2-40B4-BE49-F238E27FC236}">
                  <a16:creationId xmlns:a16="http://schemas.microsoft.com/office/drawing/2014/main" id="{5A4DEE57-15C6-2BEC-1A19-D37DCBDB4730}"/>
                </a:ext>
              </a:extLst>
            </p:cNvPr>
            <p:cNvSpPr/>
            <p:nvPr/>
          </p:nvSpPr>
          <p:spPr>
            <a:xfrm>
              <a:off x="5969000" y="5295900"/>
              <a:ext cx="3581400" cy="11620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7" name="Content Placeholder 5" descr="A picture containing text, screenshot, line, font&#10;&#10;Description automatically generated">
            <a:extLst>
              <a:ext uri="{FF2B5EF4-FFF2-40B4-BE49-F238E27FC236}">
                <a16:creationId xmlns:a16="http://schemas.microsoft.com/office/drawing/2014/main" id="{48816A54-CE08-AF03-4A36-5587540C0861}"/>
              </a:ext>
            </a:extLst>
          </p:cNvPr>
          <p:cNvPicPr>
            <a:picLocks noGrp="1" noChangeAspect="1"/>
          </p:cNvPicPr>
          <p:nvPr>
            <p:ph idx="1"/>
          </p:nvPr>
        </p:nvPicPr>
        <p:blipFill>
          <a:blip r:embed="rId3">
            <a:extLst>
              <a:ext uri="{28A0092B-C50C-407E-A947-70E740481C1C}">
                <a14:useLocalDpi xmlns:a14="http://schemas.microsoft.com/office/drawing/2010/main"/>
              </a:ext>
            </a:extLst>
          </a:blip>
          <a:stretch>
            <a:fillRect/>
          </a:stretch>
        </p:blipFill>
        <p:spPr bwMode="auto">
          <a:xfrm>
            <a:off x="74678" y="2098674"/>
            <a:ext cx="7649257" cy="31178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838412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1C265B-A696-56A1-43A0-03085B37BF26}"/>
              </a:ext>
            </a:extLst>
          </p:cNvPr>
          <p:cNvSpPr>
            <a:spLocks noGrp="1"/>
          </p:cNvSpPr>
          <p:nvPr>
            <p:ph type="title"/>
          </p:nvPr>
        </p:nvSpPr>
        <p:spPr/>
        <p:txBody>
          <a:bodyPr/>
          <a:lstStyle/>
          <a:p>
            <a:r>
              <a:rPr lang="en-US" dirty="0"/>
              <a:t>QNN Class Label - Hamming Function</a:t>
            </a:r>
          </a:p>
        </p:txBody>
      </p:sp>
      <p:pic>
        <p:nvPicPr>
          <p:cNvPr id="5" name="Content Placeholder 4" descr="A picture containing line, plot, screenshot&#10;&#10;Description automatically generated">
            <a:extLst>
              <a:ext uri="{FF2B5EF4-FFF2-40B4-BE49-F238E27FC236}">
                <a16:creationId xmlns:a16="http://schemas.microsoft.com/office/drawing/2014/main" id="{DEA5EA72-E150-96FE-3BC0-045C215D6E4D}"/>
              </a:ext>
            </a:extLst>
          </p:cNvPr>
          <p:cNvPicPr>
            <a:picLocks noGrp="1" noChangeAspect="1"/>
          </p:cNvPicPr>
          <p:nvPr>
            <p:ph idx="1"/>
          </p:nvPr>
        </p:nvPicPr>
        <p:blipFill>
          <a:blip r:embed="rId2">
            <a:extLst>
              <a:ext uri="{28A0092B-C50C-407E-A947-70E740481C1C}">
                <a14:useLocalDpi xmlns:a14="http://schemas.microsoft.com/office/drawing/2010/main"/>
              </a:ext>
            </a:extLst>
          </a:blip>
          <a:stretch>
            <a:fillRect/>
          </a:stretch>
        </p:blipFill>
        <p:spPr>
          <a:xfrm>
            <a:off x="-12838" y="1066800"/>
            <a:ext cx="12136268" cy="3657600"/>
          </a:xfrm>
        </p:spPr>
      </p:pic>
      <p:sp>
        <p:nvSpPr>
          <p:cNvPr id="6" name="Content Placeholder 2">
            <a:extLst>
              <a:ext uri="{FF2B5EF4-FFF2-40B4-BE49-F238E27FC236}">
                <a16:creationId xmlns:a16="http://schemas.microsoft.com/office/drawing/2014/main" id="{9C0153C1-141E-BBB6-842F-42C3D0C825B0}"/>
              </a:ext>
            </a:extLst>
          </p:cNvPr>
          <p:cNvSpPr txBox="1">
            <a:spLocks/>
          </p:cNvSpPr>
          <p:nvPr/>
        </p:nvSpPr>
        <p:spPr bwMode="auto">
          <a:xfrm>
            <a:off x="717551" y="4648200"/>
            <a:ext cx="10830983" cy="110998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lnSpc>
                <a:spcPct val="90000"/>
              </a:lnSpc>
              <a:spcBef>
                <a:spcPct val="30000"/>
              </a:spcBef>
              <a:spcAft>
                <a:spcPct val="0"/>
              </a:spcAft>
              <a:buChar char="•"/>
              <a:defRPr sz="2000">
                <a:solidFill>
                  <a:schemeClr val="tx2"/>
                </a:solidFill>
                <a:latin typeface="+mn-lt"/>
                <a:ea typeface="ＭＳ Ｐゴシック" charset="-128"/>
                <a:cs typeface="ＭＳ Ｐゴシック"/>
              </a:defRPr>
            </a:lvl1pPr>
            <a:lvl2pPr marL="742950" indent="-285750" algn="l" rtl="0" eaLnBrk="1" fontAlgn="base" hangingPunct="1">
              <a:lnSpc>
                <a:spcPct val="90000"/>
              </a:lnSpc>
              <a:spcBef>
                <a:spcPct val="30000"/>
              </a:spcBef>
              <a:spcAft>
                <a:spcPct val="0"/>
              </a:spcAft>
              <a:buChar char="–"/>
              <a:defRPr>
                <a:solidFill>
                  <a:schemeClr val="tx2"/>
                </a:solidFill>
                <a:latin typeface="+mn-lt"/>
                <a:ea typeface="ＭＳ Ｐゴシック" charset="-128"/>
                <a:cs typeface="ＭＳ Ｐゴシック"/>
              </a:defRPr>
            </a:lvl2pPr>
            <a:lvl3pPr marL="1143000" indent="-228600" algn="l" rtl="0" eaLnBrk="1" fontAlgn="base" hangingPunct="1">
              <a:lnSpc>
                <a:spcPct val="90000"/>
              </a:lnSpc>
              <a:spcBef>
                <a:spcPct val="20000"/>
              </a:spcBef>
              <a:spcAft>
                <a:spcPct val="0"/>
              </a:spcAft>
              <a:buChar char="•"/>
              <a:defRPr sz="1600">
                <a:solidFill>
                  <a:schemeClr val="tx2"/>
                </a:solidFill>
                <a:latin typeface="+mn-lt"/>
                <a:ea typeface="ＭＳ Ｐゴシック" charset="-128"/>
                <a:cs typeface="ＭＳ Ｐゴシック"/>
              </a:defRPr>
            </a:lvl3pPr>
            <a:lvl4pPr marL="1600200" indent="-228600" algn="l" rtl="0" eaLnBrk="1" fontAlgn="base" hangingPunct="1">
              <a:lnSpc>
                <a:spcPct val="90000"/>
              </a:lnSpc>
              <a:spcBef>
                <a:spcPct val="20000"/>
              </a:spcBef>
              <a:spcAft>
                <a:spcPct val="0"/>
              </a:spcAft>
              <a:buChar char="–"/>
              <a:defRPr sz="1600">
                <a:solidFill>
                  <a:schemeClr val="tx2"/>
                </a:solidFill>
                <a:latin typeface="+mn-lt"/>
                <a:ea typeface="ＭＳ Ｐゴシック" charset="-128"/>
                <a:cs typeface="ＭＳ Ｐゴシック"/>
              </a:defRPr>
            </a:lvl4pPr>
            <a:lvl5pPr marL="2057400" indent="-228600" algn="l" rtl="0" eaLnBrk="1" fontAlgn="base" hangingPunct="1">
              <a:lnSpc>
                <a:spcPct val="90000"/>
              </a:lnSpc>
              <a:spcBef>
                <a:spcPct val="20000"/>
              </a:spcBef>
              <a:spcAft>
                <a:spcPct val="0"/>
              </a:spcAft>
              <a:buChar char="•"/>
              <a:defRPr sz="1600">
                <a:solidFill>
                  <a:schemeClr val="tx2"/>
                </a:solidFill>
                <a:latin typeface="+mn-lt"/>
                <a:ea typeface="ＭＳ Ｐゴシック" charset="-128"/>
                <a:cs typeface="ＭＳ Ｐゴシック"/>
              </a:defRPr>
            </a:lvl5pPr>
            <a:lvl6pPr marL="2514600" indent="-228600" algn="l" rtl="0" eaLnBrk="1" fontAlgn="base" hangingPunct="1">
              <a:lnSpc>
                <a:spcPct val="90000"/>
              </a:lnSpc>
              <a:spcBef>
                <a:spcPct val="20000"/>
              </a:spcBef>
              <a:spcAft>
                <a:spcPct val="0"/>
              </a:spcAft>
              <a:buChar char="•"/>
              <a:defRPr sz="1600">
                <a:solidFill>
                  <a:srgbClr val="555555"/>
                </a:solidFill>
                <a:latin typeface="+mn-lt"/>
                <a:ea typeface="ＭＳ Ｐゴシック" pitchFamily="-111" charset="-128"/>
              </a:defRPr>
            </a:lvl6pPr>
            <a:lvl7pPr marL="2971800" indent="-228600" algn="l" rtl="0" eaLnBrk="1" fontAlgn="base" hangingPunct="1">
              <a:lnSpc>
                <a:spcPct val="90000"/>
              </a:lnSpc>
              <a:spcBef>
                <a:spcPct val="20000"/>
              </a:spcBef>
              <a:spcAft>
                <a:spcPct val="0"/>
              </a:spcAft>
              <a:buChar char="•"/>
              <a:defRPr sz="1600">
                <a:solidFill>
                  <a:srgbClr val="555555"/>
                </a:solidFill>
                <a:latin typeface="+mn-lt"/>
                <a:ea typeface="ＭＳ Ｐゴシック" pitchFamily="-111" charset="-128"/>
              </a:defRPr>
            </a:lvl7pPr>
            <a:lvl8pPr marL="3429000" indent="-228600" algn="l" rtl="0" eaLnBrk="1" fontAlgn="base" hangingPunct="1">
              <a:lnSpc>
                <a:spcPct val="90000"/>
              </a:lnSpc>
              <a:spcBef>
                <a:spcPct val="20000"/>
              </a:spcBef>
              <a:spcAft>
                <a:spcPct val="0"/>
              </a:spcAft>
              <a:buChar char="•"/>
              <a:defRPr sz="1600">
                <a:solidFill>
                  <a:srgbClr val="555555"/>
                </a:solidFill>
                <a:latin typeface="+mn-lt"/>
                <a:ea typeface="ＭＳ Ｐゴシック" pitchFamily="-111" charset="-128"/>
              </a:defRPr>
            </a:lvl8pPr>
            <a:lvl9pPr marL="3886200" indent="-228600" algn="l" rtl="0" eaLnBrk="1" fontAlgn="base" hangingPunct="1">
              <a:lnSpc>
                <a:spcPct val="90000"/>
              </a:lnSpc>
              <a:spcBef>
                <a:spcPct val="20000"/>
              </a:spcBef>
              <a:spcAft>
                <a:spcPct val="0"/>
              </a:spcAft>
              <a:buChar char="•"/>
              <a:defRPr sz="1600">
                <a:solidFill>
                  <a:srgbClr val="555555"/>
                </a:solidFill>
                <a:latin typeface="+mn-lt"/>
                <a:ea typeface="ＭＳ Ｐゴシック" pitchFamily="-111" charset="-128"/>
              </a:defRPr>
            </a:lvl9pPr>
          </a:lstStyle>
          <a:p>
            <a:r>
              <a:rPr lang="en-US" kern="0" dirty="0">
                <a:solidFill>
                  <a:srgbClr val="374151"/>
                </a:solidFill>
                <a:latin typeface="Söhne"/>
              </a:rPr>
              <a:t>Sum value of bits and divide by 2, class label is remainder</a:t>
            </a:r>
          </a:p>
          <a:p>
            <a:pPr lvl="1"/>
            <a:r>
              <a:rPr lang="en-US" kern="0" dirty="0">
                <a:solidFill>
                  <a:srgbClr val="374151"/>
                </a:solidFill>
                <a:latin typeface="Söhne"/>
              </a:rPr>
              <a:t>000 = (0 + 0 + 0) % 2 = 0</a:t>
            </a:r>
          </a:p>
          <a:p>
            <a:pPr lvl="1"/>
            <a:r>
              <a:rPr lang="en-US" kern="0" dirty="0">
                <a:solidFill>
                  <a:srgbClr val="374151"/>
                </a:solidFill>
                <a:latin typeface="Söhne"/>
              </a:rPr>
              <a:t>001 = (0 + 0 + 1) % 2 = 1</a:t>
            </a:r>
          </a:p>
          <a:p>
            <a:pPr lvl="1"/>
            <a:r>
              <a:rPr lang="en-US" kern="0" dirty="0">
                <a:solidFill>
                  <a:srgbClr val="374151"/>
                </a:solidFill>
                <a:latin typeface="Söhne"/>
              </a:rPr>
              <a:t>011 = (0 + 1 + 1) % 2 = 0</a:t>
            </a:r>
          </a:p>
          <a:p>
            <a:r>
              <a:rPr lang="en-US" kern="0" dirty="0">
                <a:solidFill>
                  <a:srgbClr val="374151"/>
                </a:solidFill>
                <a:latin typeface="Söhne"/>
              </a:rPr>
              <a:t>Then sum the probabilities for each class label, &gt;= 50% (or threshold) is positive class</a:t>
            </a:r>
            <a:endParaRPr lang="en-US" kern="0" dirty="0"/>
          </a:p>
        </p:txBody>
      </p:sp>
    </p:spTree>
    <p:extLst>
      <p:ext uri="{BB962C8B-B14F-4D97-AF65-F5344CB8AC3E}">
        <p14:creationId xmlns:p14="http://schemas.microsoft.com/office/powerpoint/2010/main" val="421694108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EAEA44-9FCF-91DD-D982-DD61FE259261}"/>
              </a:ext>
            </a:extLst>
          </p:cNvPr>
          <p:cNvSpPr>
            <a:spLocks noGrp="1"/>
          </p:cNvSpPr>
          <p:nvPr>
            <p:ph type="title"/>
          </p:nvPr>
        </p:nvSpPr>
        <p:spPr/>
        <p:txBody>
          <a:bodyPr/>
          <a:lstStyle/>
          <a:p>
            <a:r>
              <a:rPr lang="en-US" dirty="0"/>
              <a:t>Quantum Neural Network Performance - Objective</a:t>
            </a:r>
          </a:p>
        </p:txBody>
      </p:sp>
      <p:pic>
        <p:nvPicPr>
          <p:cNvPr id="5" name="Content Placeholder 4" descr="A picture containing handwriting, text, font, line&#10;&#10;Description automatically generated">
            <a:extLst>
              <a:ext uri="{FF2B5EF4-FFF2-40B4-BE49-F238E27FC236}">
                <a16:creationId xmlns:a16="http://schemas.microsoft.com/office/drawing/2014/main" id="{EB19CC94-9BE8-2250-46A6-73266EEAB707}"/>
              </a:ext>
            </a:extLst>
          </p:cNvPr>
          <p:cNvPicPr>
            <a:picLocks noGrp="1" noChangeAspect="1"/>
          </p:cNvPicPr>
          <p:nvPr>
            <p:ph idx="1"/>
          </p:nvPr>
        </p:nvPicPr>
        <p:blipFill>
          <a:blip r:embed="rId2">
            <a:extLst>
              <a:ext uri="{28A0092B-C50C-407E-A947-70E740481C1C}">
                <a14:useLocalDpi xmlns:a14="http://schemas.microsoft.com/office/drawing/2010/main"/>
              </a:ext>
            </a:extLst>
          </a:blip>
          <a:stretch>
            <a:fillRect/>
          </a:stretch>
        </p:blipFill>
        <p:spPr>
          <a:xfrm>
            <a:off x="609600" y="1800020"/>
            <a:ext cx="5105400" cy="3638053"/>
          </a:xfrm>
        </p:spPr>
      </p:pic>
      <p:pic>
        <p:nvPicPr>
          <p:cNvPr id="7" name="Picture 6" descr="A picture containing text, line, diagram, plot&#10;&#10;Description automatically generated">
            <a:extLst>
              <a:ext uri="{FF2B5EF4-FFF2-40B4-BE49-F238E27FC236}">
                <a16:creationId xmlns:a16="http://schemas.microsoft.com/office/drawing/2014/main" id="{CA1C477D-3044-B4E6-2DB9-A3572ADB97F8}"/>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993213" y="1830501"/>
            <a:ext cx="5589187" cy="3638052"/>
          </a:xfrm>
          <a:prstGeom prst="rect">
            <a:avLst/>
          </a:prstGeom>
        </p:spPr>
      </p:pic>
    </p:spTree>
    <p:extLst>
      <p:ext uri="{BB962C8B-B14F-4D97-AF65-F5344CB8AC3E}">
        <p14:creationId xmlns:p14="http://schemas.microsoft.com/office/powerpoint/2010/main" val="406477196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EAEA44-9FCF-91DD-D982-DD61FE259261}"/>
              </a:ext>
            </a:extLst>
          </p:cNvPr>
          <p:cNvSpPr>
            <a:spLocks noGrp="1"/>
          </p:cNvSpPr>
          <p:nvPr>
            <p:ph type="title"/>
          </p:nvPr>
        </p:nvSpPr>
        <p:spPr/>
        <p:txBody>
          <a:bodyPr/>
          <a:lstStyle/>
          <a:p>
            <a:r>
              <a:rPr lang="en-US" dirty="0"/>
              <a:t>Quantum Neural Network Performance – Distribution Plot</a:t>
            </a:r>
          </a:p>
        </p:txBody>
      </p:sp>
      <p:pic>
        <p:nvPicPr>
          <p:cNvPr id="4" name="Picture 3" descr="A picture containing line, screenshot&#10;&#10;Description automatically generated">
            <a:extLst>
              <a:ext uri="{FF2B5EF4-FFF2-40B4-BE49-F238E27FC236}">
                <a16:creationId xmlns:a16="http://schemas.microsoft.com/office/drawing/2014/main" id="{C4098AD8-AFFD-CB3F-D668-7E0DE1939481}"/>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9199" y="1676400"/>
            <a:ext cx="12132801" cy="4343400"/>
          </a:xfrm>
          <a:prstGeom prst="rect">
            <a:avLst/>
          </a:prstGeom>
        </p:spPr>
      </p:pic>
    </p:spTree>
    <p:extLst>
      <p:ext uri="{BB962C8B-B14F-4D97-AF65-F5344CB8AC3E}">
        <p14:creationId xmlns:p14="http://schemas.microsoft.com/office/powerpoint/2010/main" val="92024359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EAEA44-9FCF-91DD-D982-DD61FE259261}"/>
              </a:ext>
            </a:extLst>
          </p:cNvPr>
          <p:cNvSpPr>
            <a:spLocks noGrp="1"/>
          </p:cNvSpPr>
          <p:nvPr>
            <p:ph type="title"/>
          </p:nvPr>
        </p:nvSpPr>
        <p:spPr/>
        <p:txBody>
          <a:bodyPr/>
          <a:lstStyle/>
          <a:p>
            <a:r>
              <a:rPr lang="en-US" dirty="0"/>
              <a:t>Quantum Neural Network Performance – Noisy Simulator</a:t>
            </a:r>
          </a:p>
        </p:txBody>
      </p:sp>
      <p:sp>
        <p:nvSpPr>
          <p:cNvPr id="3" name="Content Placeholder 2">
            <a:extLst>
              <a:ext uri="{FF2B5EF4-FFF2-40B4-BE49-F238E27FC236}">
                <a16:creationId xmlns:a16="http://schemas.microsoft.com/office/drawing/2014/main" id="{DB77623F-A5C0-9EBB-9C6C-C740035422F7}"/>
              </a:ext>
            </a:extLst>
          </p:cNvPr>
          <p:cNvSpPr>
            <a:spLocks noGrp="1"/>
          </p:cNvSpPr>
          <p:nvPr>
            <p:ph idx="1"/>
          </p:nvPr>
        </p:nvSpPr>
        <p:spPr/>
        <p:txBody>
          <a:bodyPr/>
          <a:lstStyle/>
          <a:p>
            <a:r>
              <a:rPr lang="en-US" dirty="0"/>
              <a:t>Simulators support addition of noise, but by default are non-noisy</a:t>
            </a:r>
          </a:p>
          <a:p>
            <a:r>
              <a:rPr lang="en-US" dirty="0"/>
              <a:t>In </a:t>
            </a:r>
            <a:r>
              <a:rPr lang="en-US" dirty="0" err="1"/>
              <a:t>Qiskit</a:t>
            </a:r>
            <a:r>
              <a:rPr lang="en-US" dirty="0"/>
              <a:t>, can select a system to model for noise based on actual hardware performance</a:t>
            </a:r>
          </a:p>
        </p:txBody>
      </p:sp>
      <p:pic>
        <p:nvPicPr>
          <p:cNvPr id="5" name="Picture 4" descr="A picture containing handwriting, text, font&#10;&#10;Description automatically generated">
            <a:extLst>
              <a:ext uri="{FF2B5EF4-FFF2-40B4-BE49-F238E27FC236}">
                <a16:creationId xmlns:a16="http://schemas.microsoft.com/office/drawing/2014/main" id="{BDE9CF5F-0F45-476F-EEAB-00B2BFEEB805}"/>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017697" y="2514600"/>
            <a:ext cx="4830468" cy="3429000"/>
          </a:xfrm>
          <a:prstGeom prst="rect">
            <a:avLst/>
          </a:prstGeom>
        </p:spPr>
      </p:pic>
      <p:pic>
        <p:nvPicPr>
          <p:cNvPr id="7" name="Picture 6" descr="A picture containing text, screenshot, map, line&#10;&#10;Description automatically generated">
            <a:extLst>
              <a:ext uri="{FF2B5EF4-FFF2-40B4-BE49-F238E27FC236}">
                <a16:creationId xmlns:a16="http://schemas.microsoft.com/office/drawing/2014/main" id="{BC0768F4-D5FE-7D13-1B88-2947D3D937F0}"/>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133045" y="2423520"/>
            <a:ext cx="5685132" cy="4035700"/>
          </a:xfrm>
          <a:prstGeom prst="rect">
            <a:avLst/>
          </a:prstGeom>
        </p:spPr>
      </p:pic>
    </p:spTree>
    <p:extLst>
      <p:ext uri="{BB962C8B-B14F-4D97-AF65-F5344CB8AC3E}">
        <p14:creationId xmlns:p14="http://schemas.microsoft.com/office/powerpoint/2010/main" val="2299908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EAEA44-9FCF-91DD-D982-DD61FE259261}"/>
              </a:ext>
            </a:extLst>
          </p:cNvPr>
          <p:cNvSpPr>
            <a:spLocks noGrp="1"/>
          </p:cNvSpPr>
          <p:nvPr>
            <p:ph type="title"/>
          </p:nvPr>
        </p:nvSpPr>
        <p:spPr/>
        <p:txBody>
          <a:bodyPr/>
          <a:lstStyle/>
          <a:p>
            <a:r>
              <a:rPr lang="en-US" dirty="0"/>
              <a:t>Quantum Performance by Algorithm</a:t>
            </a:r>
          </a:p>
        </p:txBody>
      </p:sp>
      <p:pic>
        <p:nvPicPr>
          <p:cNvPr id="5" name="Content Placeholder 4" descr="A picture containing line, screenshot&#10;&#10;Description automatically generated">
            <a:extLst>
              <a:ext uri="{FF2B5EF4-FFF2-40B4-BE49-F238E27FC236}">
                <a16:creationId xmlns:a16="http://schemas.microsoft.com/office/drawing/2014/main" id="{BD80E381-1F5D-D6F2-474D-0E6BDF2C259F}"/>
              </a:ext>
            </a:extLst>
          </p:cNvPr>
          <p:cNvPicPr>
            <a:picLocks noGrp="1" noChangeAspect="1"/>
          </p:cNvPicPr>
          <p:nvPr>
            <p:ph idx="1"/>
          </p:nvPr>
        </p:nvPicPr>
        <p:blipFill>
          <a:blip r:embed="rId2">
            <a:extLst>
              <a:ext uri="{28A0092B-C50C-407E-A947-70E740481C1C}">
                <a14:useLocalDpi xmlns:a14="http://schemas.microsoft.com/office/drawing/2010/main"/>
              </a:ext>
            </a:extLst>
          </a:blip>
          <a:stretch>
            <a:fillRect/>
          </a:stretch>
        </p:blipFill>
        <p:spPr>
          <a:xfrm>
            <a:off x="1144051" y="1447800"/>
            <a:ext cx="9978510" cy="4660900"/>
          </a:xfrm>
        </p:spPr>
      </p:pic>
    </p:spTree>
    <p:extLst>
      <p:ext uri="{BB962C8B-B14F-4D97-AF65-F5344CB8AC3E}">
        <p14:creationId xmlns:p14="http://schemas.microsoft.com/office/powerpoint/2010/main" val="22309800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BD798F-0E89-6288-6A0B-84369ED949D1}"/>
              </a:ext>
            </a:extLst>
          </p:cNvPr>
          <p:cNvSpPr>
            <a:spLocks noGrp="1"/>
          </p:cNvSpPr>
          <p:nvPr>
            <p:ph type="title"/>
          </p:nvPr>
        </p:nvSpPr>
        <p:spPr/>
        <p:txBody>
          <a:bodyPr/>
          <a:lstStyle/>
          <a:p>
            <a:r>
              <a:rPr lang="en-US" dirty="0"/>
              <a:t>Potential Applications in Biomedicine</a:t>
            </a:r>
          </a:p>
        </p:txBody>
      </p:sp>
      <p:graphicFrame>
        <p:nvGraphicFramePr>
          <p:cNvPr id="7" name="Table 6">
            <a:extLst>
              <a:ext uri="{FF2B5EF4-FFF2-40B4-BE49-F238E27FC236}">
                <a16:creationId xmlns:a16="http://schemas.microsoft.com/office/drawing/2014/main" id="{A535E258-1C41-396B-290D-D8AF89D8FF8E}"/>
              </a:ext>
            </a:extLst>
          </p:cNvPr>
          <p:cNvGraphicFramePr>
            <a:graphicFrameLocks noGrp="1"/>
          </p:cNvGraphicFramePr>
          <p:nvPr>
            <p:extLst>
              <p:ext uri="{D42A27DB-BD31-4B8C-83A1-F6EECF244321}">
                <p14:modId xmlns:p14="http://schemas.microsoft.com/office/powerpoint/2010/main" val="3751980798"/>
              </p:ext>
            </p:extLst>
          </p:nvPr>
        </p:nvGraphicFramePr>
        <p:xfrm>
          <a:off x="457200" y="1447800"/>
          <a:ext cx="11505016" cy="4759637"/>
        </p:xfrm>
        <a:graphic>
          <a:graphicData uri="http://schemas.openxmlformats.org/drawingml/2006/table">
            <a:tbl>
              <a:tblPr firstRow="1" firstCol="1" bandRow="1">
                <a:noFill/>
                <a:tableStyleId>{5C22544A-7EE6-4342-B048-85BDC9FD1C3A}</a:tableStyleId>
              </a:tblPr>
              <a:tblGrid>
                <a:gridCol w="2581767">
                  <a:extLst>
                    <a:ext uri="{9D8B030D-6E8A-4147-A177-3AD203B41FA5}">
                      <a16:colId xmlns:a16="http://schemas.microsoft.com/office/drawing/2014/main" val="2650022353"/>
                    </a:ext>
                  </a:extLst>
                </a:gridCol>
                <a:gridCol w="8923249">
                  <a:extLst>
                    <a:ext uri="{9D8B030D-6E8A-4147-A177-3AD203B41FA5}">
                      <a16:colId xmlns:a16="http://schemas.microsoft.com/office/drawing/2014/main" val="3220459174"/>
                    </a:ext>
                  </a:extLst>
                </a:gridCol>
              </a:tblGrid>
              <a:tr h="304014">
                <a:tc>
                  <a:txBody>
                    <a:bodyPr/>
                    <a:lstStyle/>
                    <a:p>
                      <a:pPr marL="0" marR="0">
                        <a:spcBef>
                          <a:spcPts val="0"/>
                        </a:spcBef>
                        <a:spcAft>
                          <a:spcPts val="0"/>
                        </a:spcAft>
                      </a:pPr>
                      <a:r>
                        <a:rPr lang="en-US" sz="1600" b="1" cap="none" spc="0">
                          <a:solidFill>
                            <a:schemeClr val="tx1"/>
                          </a:solidFill>
                          <a:effectLst/>
                          <a:latin typeface="Georgia" panose="02040502050405020303" pitchFamily="18" charset="0"/>
                        </a:rPr>
                        <a:t>Area of Application</a:t>
                      </a:r>
                      <a:endParaRPr lang="en-US" sz="1600" b="1" cap="none" spc="0">
                        <a:solidFill>
                          <a:schemeClr val="tx1"/>
                        </a:solidFill>
                        <a:effectLst/>
                        <a:latin typeface="Georgia" panose="02040502050405020303" pitchFamily="18" charset="0"/>
                        <a:ea typeface="Calibri" panose="020F0502020204030204" pitchFamily="34" charset="0"/>
                        <a:cs typeface="Times New Roman" panose="02020603050405020304" pitchFamily="18" charset="0"/>
                      </a:endParaRPr>
                    </a:p>
                  </a:txBody>
                  <a:tcPr marL="0" marR="44053" marT="17621" marB="132158">
                    <a:lnL w="12700" cmpd="sng">
                      <a:noFill/>
                    </a:lnL>
                    <a:lnR w="12700" cmpd="sng">
                      <a:noFill/>
                    </a:lnR>
                    <a:lnT w="28575" cap="flat" cmpd="sng" algn="ctr">
                      <a:solidFill>
                        <a:schemeClr val="tx1"/>
                      </a:solidFill>
                      <a:prstDash val="solid"/>
                    </a:lnT>
                    <a:lnB w="38100" cmpd="sng">
                      <a:noFill/>
                    </a:lnB>
                    <a:noFill/>
                  </a:tcPr>
                </a:tc>
                <a:tc>
                  <a:txBody>
                    <a:bodyPr/>
                    <a:lstStyle/>
                    <a:p>
                      <a:pPr marL="0" marR="0">
                        <a:spcBef>
                          <a:spcPts val="0"/>
                        </a:spcBef>
                        <a:spcAft>
                          <a:spcPts val="0"/>
                        </a:spcAft>
                      </a:pPr>
                      <a:r>
                        <a:rPr lang="en-US" sz="1600" b="1" cap="none" spc="0">
                          <a:solidFill>
                            <a:schemeClr val="tx1"/>
                          </a:solidFill>
                          <a:effectLst/>
                          <a:latin typeface="Georgia" panose="02040502050405020303" pitchFamily="18" charset="0"/>
                        </a:rPr>
                        <a:t>Description</a:t>
                      </a:r>
                      <a:endParaRPr lang="en-US" sz="1600" b="1" cap="none" spc="0">
                        <a:solidFill>
                          <a:schemeClr val="tx1"/>
                        </a:solidFill>
                        <a:effectLst/>
                        <a:latin typeface="Georgia" panose="02040502050405020303" pitchFamily="18" charset="0"/>
                        <a:ea typeface="Calibri" panose="020F0502020204030204" pitchFamily="34" charset="0"/>
                        <a:cs typeface="Times New Roman" panose="02020603050405020304" pitchFamily="18" charset="0"/>
                      </a:endParaRPr>
                    </a:p>
                  </a:txBody>
                  <a:tcPr marL="0" marR="44053" marT="17621" marB="132158">
                    <a:lnL w="12700" cmpd="sng">
                      <a:noFill/>
                    </a:lnL>
                    <a:lnR w="12700" cmpd="sng">
                      <a:noFill/>
                    </a:lnR>
                    <a:lnT w="28575" cap="flat" cmpd="sng" algn="ctr">
                      <a:solidFill>
                        <a:schemeClr val="tx1"/>
                      </a:solidFill>
                      <a:prstDash val="solid"/>
                    </a:lnT>
                    <a:lnB w="38100" cmpd="sng">
                      <a:noFill/>
                    </a:lnB>
                    <a:noFill/>
                  </a:tcPr>
                </a:tc>
                <a:extLst>
                  <a:ext uri="{0D108BD9-81ED-4DB2-BD59-A6C34878D82A}">
                    <a16:rowId xmlns:a16="http://schemas.microsoft.com/office/drawing/2014/main" val="450907993"/>
                  </a:ext>
                </a:extLst>
              </a:tr>
              <a:tr h="779862">
                <a:tc>
                  <a:txBody>
                    <a:bodyPr/>
                    <a:lstStyle/>
                    <a:p>
                      <a:pPr marL="0" marR="0">
                        <a:spcBef>
                          <a:spcPts val="0"/>
                        </a:spcBef>
                        <a:spcAft>
                          <a:spcPts val="0"/>
                        </a:spcAft>
                      </a:pPr>
                      <a:r>
                        <a:rPr lang="en-US" sz="1600" b="1" cap="none" spc="0">
                          <a:solidFill>
                            <a:schemeClr val="tx1"/>
                          </a:solidFill>
                          <a:effectLst/>
                          <a:latin typeface="Georgia" panose="02040502050405020303" pitchFamily="18" charset="0"/>
                        </a:rPr>
                        <a:t>Drug Discovery</a:t>
                      </a:r>
                      <a:endParaRPr lang="en-US" sz="1600" b="1" cap="none" spc="0">
                        <a:solidFill>
                          <a:schemeClr val="tx1"/>
                        </a:solidFill>
                        <a:effectLst/>
                        <a:latin typeface="Georgia" panose="02040502050405020303" pitchFamily="18" charset="0"/>
                        <a:ea typeface="Calibri" panose="020F0502020204030204" pitchFamily="34" charset="0"/>
                        <a:cs typeface="Times New Roman" panose="02020603050405020304" pitchFamily="18" charset="0"/>
                      </a:endParaRPr>
                    </a:p>
                  </a:txBody>
                  <a:tcPr marL="0" marR="44053" marT="17621" marB="132158">
                    <a:lnL w="12700" cmpd="sng">
                      <a:noFill/>
                      <a:prstDash val="solid"/>
                    </a:lnL>
                    <a:lnR w="12700" cmpd="sng">
                      <a:noFill/>
                      <a:prstDash val="solid"/>
                    </a:lnR>
                    <a:lnT w="38100" cmpd="sng">
                      <a:noFill/>
                    </a:lnT>
                    <a:lnB w="6350" cap="flat" cmpd="sng" algn="ctr">
                      <a:solidFill>
                        <a:schemeClr val="tx1"/>
                      </a:solidFill>
                      <a:prstDash val="solid"/>
                    </a:lnB>
                    <a:noFill/>
                  </a:tcPr>
                </a:tc>
                <a:tc>
                  <a:txBody>
                    <a:bodyPr/>
                    <a:lstStyle/>
                    <a:p>
                      <a:pPr marL="285750" marR="0" indent="-285750">
                        <a:spcBef>
                          <a:spcPts val="0"/>
                        </a:spcBef>
                        <a:spcAft>
                          <a:spcPts val="0"/>
                        </a:spcAft>
                        <a:buFontTx/>
                        <a:buChar char="-"/>
                      </a:pPr>
                      <a:r>
                        <a:rPr lang="en-US" sz="1600" cap="none" spc="0" dirty="0">
                          <a:solidFill>
                            <a:schemeClr val="tx1"/>
                          </a:solidFill>
                          <a:effectLst/>
                          <a:latin typeface="Georgia" panose="02040502050405020303" pitchFamily="18" charset="0"/>
                        </a:rPr>
                        <a:t>Molecular interaction simulation</a:t>
                      </a:r>
                    </a:p>
                    <a:p>
                      <a:pPr marL="285750" marR="0" indent="-285750">
                        <a:spcBef>
                          <a:spcPts val="0"/>
                        </a:spcBef>
                        <a:spcAft>
                          <a:spcPts val="0"/>
                        </a:spcAft>
                        <a:buFontTx/>
                        <a:buChar char="-"/>
                      </a:pPr>
                      <a:r>
                        <a:rPr lang="en-US" sz="1600" cap="none" spc="0" dirty="0">
                          <a:solidFill>
                            <a:schemeClr val="tx1"/>
                          </a:solidFill>
                          <a:effectLst/>
                          <a:latin typeface="Georgia" panose="02040502050405020303" pitchFamily="18" charset="0"/>
                        </a:rPr>
                        <a:t>Drug behavior modeling</a:t>
                      </a:r>
                    </a:p>
                    <a:p>
                      <a:pPr marL="285750" marR="0" indent="-285750">
                        <a:spcBef>
                          <a:spcPts val="0"/>
                        </a:spcBef>
                        <a:spcAft>
                          <a:spcPts val="0"/>
                        </a:spcAft>
                        <a:buFontTx/>
                        <a:buChar char="-"/>
                      </a:pPr>
                      <a:r>
                        <a:rPr lang="en-US" sz="1600" cap="none" spc="0" dirty="0">
                          <a:solidFill>
                            <a:schemeClr val="tx1"/>
                          </a:solidFill>
                          <a:effectLst/>
                          <a:latin typeface="Georgia" panose="02040502050405020303" pitchFamily="18" charset="0"/>
                        </a:rPr>
                        <a:t>Variational Quantum </a:t>
                      </a:r>
                      <a:r>
                        <a:rPr lang="en-US" sz="1600" cap="none" spc="0" dirty="0" err="1">
                          <a:solidFill>
                            <a:schemeClr val="tx1"/>
                          </a:solidFill>
                          <a:effectLst/>
                          <a:latin typeface="Georgia" panose="02040502050405020303" pitchFamily="18" charset="0"/>
                        </a:rPr>
                        <a:t>Eigensolver</a:t>
                      </a:r>
                      <a:r>
                        <a:rPr lang="en-US" sz="1600" cap="none" spc="0" dirty="0">
                          <a:solidFill>
                            <a:schemeClr val="tx1"/>
                          </a:solidFill>
                          <a:effectLst/>
                          <a:latin typeface="Georgia" panose="02040502050405020303" pitchFamily="18" charset="0"/>
                        </a:rPr>
                        <a:t> (VQE), Quantum Phase Estimation Algorithm (QPEA)</a:t>
                      </a:r>
                      <a:endParaRPr lang="en-US" sz="1600" cap="none" spc="0" dirty="0">
                        <a:solidFill>
                          <a:schemeClr val="tx1"/>
                        </a:solidFill>
                        <a:effectLst/>
                        <a:latin typeface="Georgia" panose="02040502050405020303" pitchFamily="18" charset="0"/>
                        <a:ea typeface="Calibri" panose="020F0502020204030204" pitchFamily="34" charset="0"/>
                        <a:cs typeface="Times New Roman" panose="02020603050405020304" pitchFamily="18" charset="0"/>
                      </a:endParaRPr>
                    </a:p>
                  </a:txBody>
                  <a:tcPr marL="0" marR="44053" marT="17621" marB="132158">
                    <a:lnL w="12700" cmpd="sng">
                      <a:noFill/>
                      <a:prstDash val="solid"/>
                    </a:lnL>
                    <a:lnR w="12700" cmpd="sng">
                      <a:noFill/>
                      <a:prstDash val="solid"/>
                    </a:lnR>
                    <a:lnT w="38100" cmpd="sng">
                      <a:noFill/>
                    </a:lnT>
                    <a:lnB w="6350" cap="flat" cmpd="sng" algn="ctr">
                      <a:solidFill>
                        <a:schemeClr val="tx1"/>
                      </a:solidFill>
                      <a:prstDash val="solid"/>
                    </a:lnB>
                    <a:noFill/>
                  </a:tcPr>
                </a:tc>
                <a:extLst>
                  <a:ext uri="{0D108BD9-81ED-4DB2-BD59-A6C34878D82A}">
                    <a16:rowId xmlns:a16="http://schemas.microsoft.com/office/drawing/2014/main" val="3145995277"/>
                  </a:ext>
                </a:extLst>
              </a:tr>
              <a:tr h="447203">
                <a:tc>
                  <a:txBody>
                    <a:bodyPr/>
                    <a:lstStyle/>
                    <a:p>
                      <a:pPr marL="0" marR="0">
                        <a:spcBef>
                          <a:spcPts val="0"/>
                        </a:spcBef>
                        <a:spcAft>
                          <a:spcPts val="0"/>
                        </a:spcAft>
                      </a:pPr>
                      <a:r>
                        <a:rPr lang="en-US" sz="1600" b="1" cap="none" spc="0" dirty="0">
                          <a:solidFill>
                            <a:schemeClr val="tx1"/>
                          </a:solidFill>
                          <a:effectLst/>
                          <a:latin typeface="Georgia" panose="02040502050405020303" pitchFamily="18" charset="0"/>
                        </a:rPr>
                        <a:t>Protein Folding</a:t>
                      </a:r>
                      <a:endParaRPr lang="en-US" sz="1600" b="1" cap="none" spc="0" dirty="0">
                        <a:solidFill>
                          <a:schemeClr val="tx1"/>
                        </a:solidFill>
                        <a:effectLst/>
                        <a:latin typeface="Georgia" panose="02040502050405020303" pitchFamily="18" charset="0"/>
                        <a:ea typeface="Calibri" panose="020F0502020204030204" pitchFamily="34" charset="0"/>
                        <a:cs typeface="Times New Roman" panose="02020603050405020304" pitchFamily="18" charset="0"/>
                      </a:endParaRPr>
                    </a:p>
                  </a:txBody>
                  <a:tcPr marL="0" marR="44053" marT="17621" marB="132158">
                    <a:lnL w="12700" cmpd="sng">
                      <a:noFill/>
                      <a:prstDash val="solid"/>
                    </a:lnL>
                    <a:lnR w="12700" cmpd="sng">
                      <a:noFill/>
                      <a:prstDash val="solid"/>
                    </a:lnR>
                    <a:lnT w="6350" cap="flat" cmpd="sng" algn="ctr">
                      <a:solidFill>
                        <a:schemeClr val="tx1"/>
                      </a:solidFill>
                      <a:prstDash val="solid"/>
                    </a:lnT>
                    <a:lnB w="12700" cmpd="sng">
                      <a:noFill/>
                      <a:prstDash val="solid"/>
                    </a:lnB>
                    <a:solidFill>
                      <a:schemeClr val="bg1">
                        <a:lumMod val="95000"/>
                      </a:schemeClr>
                    </a:solidFill>
                  </a:tcPr>
                </a:tc>
                <a:tc>
                  <a:txBody>
                    <a:bodyPr/>
                    <a:lstStyle/>
                    <a:p>
                      <a:pPr marL="285750" marR="0" indent="-285750">
                        <a:spcBef>
                          <a:spcPts val="0"/>
                        </a:spcBef>
                        <a:spcAft>
                          <a:spcPts val="0"/>
                        </a:spcAft>
                        <a:buFontTx/>
                        <a:buChar char="-"/>
                      </a:pPr>
                      <a:r>
                        <a:rPr lang="en-US" sz="1600" cap="none" spc="0" dirty="0">
                          <a:solidFill>
                            <a:schemeClr val="tx1"/>
                          </a:solidFill>
                          <a:effectLst/>
                          <a:latin typeface="Georgia" panose="02040502050405020303" pitchFamily="18" charset="0"/>
                        </a:rPr>
                        <a:t>Quantum Approximate Optimization Algorithm (QAOA)</a:t>
                      </a:r>
                    </a:p>
                  </a:txBody>
                  <a:tcPr marL="0" marR="44053" marT="17621" marB="132158">
                    <a:lnL w="12700" cmpd="sng">
                      <a:noFill/>
                      <a:prstDash val="solid"/>
                    </a:lnL>
                    <a:lnR w="12700" cmpd="sng">
                      <a:noFill/>
                      <a:prstDash val="solid"/>
                    </a:lnR>
                    <a:lnT w="6350" cap="flat" cmpd="sng" algn="ctr">
                      <a:solidFill>
                        <a:schemeClr val="tx1"/>
                      </a:solidFill>
                      <a:prstDash val="solid"/>
                    </a:lnT>
                    <a:lnB w="12700" cmpd="sng">
                      <a:noFill/>
                      <a:prstDash val="solid"/>
                    </a:lnB>
                    <a:solidFill>
                      <a:schemeClr val="bg1">
                        <a:lumMod val="95000"/>
                      </a:schemeClr>
                    </a:solidFill>
                  </a:tcPr>
                </a:tc>
                <a:extLst>
                  <a:ext uri="{0D108BD9-81ED-4DB2-BD59-A6C34878D82A}">
                    <a16:rowId xmlns:a16="http://schemas.microsoft.com/office/drawing/2014/main" val="3285323604"/>
                  </a:ext>
                </a:extLst>
              </a:tr>
              <a:tr h="842091">
                <a:tc>
                  <a:txBody>
                    <a:bodyPr/>
                    <a:lstStyle/>
                    <a:p>
                      <a:pPr marL="0" marR="0">
                        <a:spcBef>
                          <a:spcPts val="0"/>
                        </a:spcBef>
                        <a:spcAft>
                          <a:spcPts val="0"/>
                        </a:spcAft>
                      </a:pPr>
                      <a:r>
                        <a:rPr lang="en-US" sz="1600" b="1" cap="none" spc="0">
                          <a:solidFill>
                            <a:schemeClr val="tx1"/>
                          </a:solidFill>
                          <a:effectLst/>
                          <a:latin typeface="Georgia" panose="02040502050405020303" pitchFamily="18" charset="0"/>
                        </a:rPr>
                        <a:t>Genomics</a:t>
                      </a:r>
                      <a:endParaRPr lang="en-US" sz="1600" b="1" cap="none" spc="0">
                        <a:solidFill>
                          <a:schemeClr val="tx1"/>
                        </a:solidFill>
                        <a:effectLst/>
                        <a:latin typeface="Georgia" panose="02040502050405020303" pitchFamily="18" charset="0"/>
                        <a:ea typeface="Calibri" panose="020F0502020204030204" pitchFamily="34" charset="0"/>
                        <a:cs typeface="Times New Roman" panose="02020603050405020304" pitchFamily="18" charset="0"/>
                      </a:endParaRPr>
                    </a:p>
                  </a:txBody>
                  <a:tcPr marL="0" marR="44053" marT="17621" marB="132158">
                    <a:lnL w="12700" cmpd="sng">
                      <a:noFill/>
                      <a:prstDash val="solid"/>
                    </a:lnL>
                    <a:lnR w="12700" cmpd="sng">
                      <a:noFill/>
                      <a:prstDash val="solid"/>
                    </a:lnR>
                    <a:lnT w="12700" cmpd="sng">
                      <a:noFill/>
                      <a:prstDash val="solid"/>
                    </a:lnT>
                    <a:lnB w="6350" cap="flat" cmpd="sng" algn="ctr">
                      <a:solidFill>
                        <a:schemeClr val="tx1"/>
                      </a:solidFill>
                      <a:prstDash val="solid"/>
                    </a:lnB>
                    <a:noFill/>
                  </a:tcPr>
                </a:tc>
                <a:tc>
                  <a:txBody>
                    <a:bodyPr/>
                    <a:lstStyle/>
                    <a:p>
                      <a:pPr marL="285750" marR="0" indent="-285750">
                        <a:spcBef>
                          <a:spcPts val="0"/>
                        </a:spcBef>
                        <a:spcAft>
                          <a:spcPts val="0"/>
                        </a:spcAft>
                        <a:buFontTx/>
                        <a:buChar char="-"/>
                      </a:pPr>
                      <a:r>
                        <a:rPr lang="en-US" sz="1600" cap="none" spc="0" dirty="0">
                          <a:solidFill>
                            <a:schemeClr val="tx1"/>
                          </a:solidFill>
                          <a:effectLst/>
                          <a:latin typeface="Georgia" panose="02040502050405020303" pitchFamily="18" charset="0"/>
                        </a:rPr>
                        <a:t>Transcript modeling</a:t>
                      </a:r>
                    </a:p>
                    <a:p>
                      <a:pPr marL="285750" marR="0" indent="-285750">
                        <a:spcBef>
                          <a:spcPts val="0"/>
                        </a:spcBef>
                        <a:spcAft>
                          <a:spcPts val="0"/>
                        </a:spcAft>
                        <a:buFontTx/>
                        <a:buChar char="-"/>
                      </a:pPr>
                      <a:r>
                        <a:rPr lang="en-US" sz="1600" cap="none" spc="0" dirty="0">
                          <a:solidFill>
                            <a:schemeClr val="tx1"/>
                          </a:solidFill>
                          <a:effectLst/>
                          <a:latin typeface="Georgia" panose="02040502050405020303" pitchFamily="18" charset="0"/>
                        </a:rPr>
                        <a:t>Variant effect prediction / database searching</a:t>
                      </a:r>
                    </a:p>
                    <a:p>
                      <a:pPr marL="285750" marR="0" indent="-285750">
                        <a:spcBef>
                          <a:spcPts val="0"/>
                        </a:spcBef>
                        <a:spcAft>
                          <a:spcPts val="0"/>
                        </a:spcAft>
                        <a:buFontTx/>
                        <a:buChar char="-"/>
                      </a:pPr>
                      <a:r>
                        <a:rPr lang="en-US" sz="1600" cap="none" spc="0" dirty="0">
                          <a:solidFill>
                            <a:schemeClr val="tx1"/>
                          </a:solidFill>
                          <a:effectLst/>
                          <a:latin typeface="Georgia" panose="02040502050405020303" pitchFamily="18" charset="0"/>
                        </a:rPr>
                        <a:t>Grover’s Search Algorithm</a:t>
                      </a:r>
                      <a:endParaRPr lang="en-US" sz="1600" cap="none" spc="0" dirty="0">
                        <a:solidFill>
                          <a:schemeClr val="tx1"/>
                        </a:solidFill>
                        <a:effectLst/>
                        <a:latin typeface="Georgia" panose="02040502050405020303" pitchFamily="18" charset="0"/>
                        <a:ea typeface="Calibri" panose="020F0502020204030204" pitchFamily="34" charset="0"/>
                        <a:cs typeface="Times New Roman" panose="02020603050405020304" pitchFamily="18" charset="0"/>
                      </a:endParaRPr>
                    </a:p>
                  </a:txBody>
                  <a:tcPr marL="0" marR="44053" marT="17621" marB="132158">
                    <a:lnL w="12700" cmpd="sng">
                      <a:noFill/>
                      <a:prstDash val="solid"/>
                    </a:lnL>
                    <a:lnR w="12700" cmpd="sng">
                      <a:noFill/>
                      <a:prstDash val="solid"/>
                    </a:lnR>
                    <a:lnT w="12700" cmpd="sng">
                      <a:noFill/>
                      <a:prstDash val="solid"/>
                    </a:lnT>
                    <a:lnB w="6350" cap="flat" cmpd="sng" algn="ctr">
                      <a:solidFill>
                        <a:schemeClr val="tx1"/>
                      </a:solidFill>
                      <a:prstDash val="solid"/>
                    </a:lnB>
                    <a:noFill/>
                  </a:tcPr>
                </a:tc>
                <a:extLst>
                  <a:ext uri="{0D108BD9-81ED-4DB2-BD59-A6C34878D82A}">
                    <a16:rowId xmlns:a16="http://schemas.microsoft.com/office/drawing/2014/main" val="2636864745"/>
                  </a:ext>
                </a:extLst>
              </a:tr>
              <a:tr h="529509">
                <a:tc>
                  <a:txBody>
                    <a:bodyPr/>
                    <a:lstStyle/>
                    <a:p>
                      <a:pPr marL="0" marR="0">
                        <a:spcBef>
                          <a:spcPts val="0"/>
                        </a:spcBef>
                        <a:spcAft>
                          <a:spcPts val="0"/>
                        </a:spcAft>
                      </a:pPr>
                      <a:r>
                        <a:rPr lang="en-US" sz="1600" b="1" cap="none" spc="0">
                          <a:solidFill>
                            <a:schemeClr val="tx1"/>
                          </a:solidFill>
                          <a:effectLst/>
                          <a:latin typeface="Georgia" panose="02040502050405020303" pitchFamily="18" charset="0"/>
                        </a:rPr>
                        <a:t>Medical Imaging</a:t>
                      </a:r>
                      <a:endParaRPr lang="en-US" sz="1600" b="1" cap="none" spc="0">
                        <a:solidFill>
                          <a:schemeClr val="tx1"/>
                        </a:solidFill>
                        <a:effectLst/>
                        <a:latin typeface="Georgia" panose="02040502050405020303" pitchFamily="18" charset="0"/>
                        <a:ea typeface="Calibri" panose="020F0502020204030204" pitchFamily="34" charset="0"/>
                        <a:cs typeface="Times New Roman" panose="02020603050405020304" pitchFamily="18" charset="0"/>
                      </a:endParaRPr>
                    </a:p>
                  </a:txBody>
                  <a:tcPr marL="0" marR="44053" marT="17621" marB="132158">
                    <a:lnL w="12700" cmpd="sng">
                      <a:noFill/>
                      <a:prstDash val="solid"/>
                    </a:lnL>
                    <a:lnR w="12700" cmpd="sng">
                      <a:noFill/>
                      <a:prstDash val="solid"/>
                    </a:lnR>
                    <a:lnT w="6350" cap="flat" cmpd="sng" algn="ctr">
                      <a:solidFill>
                        <a:schemeClr val="tx1"/>
                      </a:solidFill>
                      <a:prstDash val="solid"/>
                    </a:lnT>
                    <a:lnB w="12700" cmpd="sng">
                      <a:noFill/>
                      <a:prstDash val="solid"/>
                    </a:lnB>
                    <a:solidFill>
                      <a:schemeClr val="bg1">
                        <a:lumMod val="95000"/>
                      </a:schemeClr>
                    </a:solidFill>
                  </a:tcPr>
                </a:tc>
                <a:tc>
                  <a:txBody>
                    <a:bodyPr/>
                    <a:lstStyle/>
                    <a:p>
                      <a:pPr marL="285750" marR="0" indent="-285750">
                        <a:spcBef>
                          <a:spcPts val="0"/>
                        </a:spcBef>
                        <a:spcAft>
                          <a:spcPts val="0"/>
                        </a:spcAft>
                        <a:buFontTx/>
                        <a:buChar char="-"/>
                      </a:pPr>
                      <a:r>
                        <a:rPr lang="en-US" sz="1600" cap="none" spc="0" dirty="0">
                          <a:solidFill>
                            <a:schemeClr val="tx1"/>
                          </a:solidFill>
                          <a:effectLst/>
                          <a:latin typeface="Georgia" panose="02040502050405020303" pitchFamily="18" charset="0"/>
                        </a:rPr>
                        <a:t>Quantum Principal Component Analysis (QPCA), Quantum Neural Network (QNN)</a:t>
                      </a:r>
                    </a:p>
                    <a:p>
                      <a:pPr marL="285750" marR="0" indent="-285750">
                        <a:spcBef>
                          <a:spcPts val="0"/>
                        </a:spcBef>
                        <a:spcAft>
                          <a:spcPts val="0"/>
                        </a:spcAft>
                        <a:buFontTx/>
                        <a:buChar char="-"/>
                      </a:pPr>
                      <a:endParaRPr lang="en-US" sz="1600" cap="none" spc="0" dirty="0">
                        <a:solidFill>
                          <a:schemeClr val="tx1"/>
                        </a:solidFill>
                        <a:effectLst/>
                        <a:latin typeface="Georgia" panose="02040502050405020303" pitchFamily="18" charset="0"/>
                        <a:ea typeface="Calibri" panose="020F0502020204030204" pitchFamily="34" charset="0"/>
                        <a:cs typeface="Times New Roman" panose="02020603050405020304" pitchFamily="18" charset="0"/>
                      </a:endParaRPr>
                    </a:p>
                  </a:txBody>
                  <a:tcPr marL="0" marR="44053" marT="17621" marB="132158">
                    <a:lnL w="12700" cmpd="sng">
                      <a:noFill/>
                      <a:prstDash val="solid"/>
                    </a:lnL>
                    <a:lnR w="12700" cmpd="sng">
                      <a:noFill/>
                      <a:prstDash val="solid"/>
                    </a:lnR>
                    <a:lnT w="6350" cap="flat" cmpd="sng" algn="ctr">
                      <a:solidFill>
                        <a:schemeClr val="tx1"/>
                      </a:solidFill>
                      <a:prstDash val="solid"/>
                    </a:lnT>
                    <a:lnB w="12700" cmpd="sng">
                      <a:noFill/>
                      <a:prstDash val="solid"/>
                    </a:lnB>
                    <a:solidFill>
                      <a:schemeClr val="bg1">
                        <a:lumMod val="95000"/>
                      </a:schemeClr>
                    </a:solidFill>
                  </a:tcPr>
                </a:tc>
                <a:extLst>
                  <a:ext uri="{0D108BD9-81ED-4DB2-BD59-A6C34878D82A}">
                    <a16:rowId xmlns:a16="http://schemas.microsoft.com/office/drawing/2014/main" val="751151986"/>
                  </a:ext>
                </a:extLst>
              </a:tr>
              <a:tr h="707571">
                <a:tc>
                  <a:txBody>
                    <a:bodyPr/>
                    <a:lstStyle/>
                    <a:p>
                      <a:pPr marL="0" marR="0">
                        <a:spcBef>
                          <a:spcPts val="0"/>
                        </a:spcBef>
                        <a:spcAft>
                          <a:spcPts val="0"/>
                        </a:spcAft>
                      </a:pPr>
                      <a:r>
                        <a:rPr lang="en-US" sz="1600" b="1" cap="none" spc="0">
                          <a:solidFill>
                            <a:schemeClr val="tx1"/>
                          </a:solidFill>
                          <a:effectLst/>
                          <a:latin typeface="Georgia" panose="02040502050405020303" pitchFamily="18" charset="0"/>
                        </a:rPr>
                        <a:t>Healthcare Optimization</a:t>
                      </a:r>
                      <a:endParaRPr lang="en-US" sz="1600" b="1" cap="none" spc="0">
                        <a:solidFill>
                          <a:schemeClr val="tx1"/>
                        </a:solidFill>
                        <a:effectLst/>
                        <a:latin typeface="Georgia" panose="02040502050405020303" pitchFamily="18" charset="0"/>
                        <a:ea typeface="Calibri" panose="020F0502020204030204" pitchFamily="34" charset="0"/>
                        <a:cs typeface="Times New Roman" panose="02020603050405020304" pitchFamily="18" charset="0"/>
                      </a:endParaRPr>
                    </a:p>
                  </a:txBody>
                  <a:tcPr marL="0" marR="44053" marT="17621" marB="132158">
                    <a:lnL w="12700" cmpd="sng">
                      <a:noFill/>
                      <a:prstDash val="solid"/>
                    </a:lnL>
                    <a:lnR w="12700" cmpd="sng">
                      <a:noFill/>
                      <a:prstDash val="solid"/>
                    </a:lnR>
                    <a:lnT w="12700" cmpd="sng">
                      <a:noFill/>
                      <a:prstDash val="solid"/>
                    </a:lnT>
                    <a:lnB w="6350" cap="flat" cmpd="sng" algn="ctr">
                      <a:solidFill>
                        <a:schemeClr val="tx1"/>
                      </a:solidFill>
                      <a:prstDash val="solid"/>
                    </a:lnB>
                    <a:noFill/>
                  </a:tcPr>
                </a:tc>
                <a:tc>
                  <a:txBody>
                    <a:bodyPr/>
                    <a:lstStyle/>
                    <a:p>
                      <a:pPr marL="285750" marR="0" indent="-285750">
                        <a:spcBef>
                          <a:spcPts val="0"/>
                        </a:spcBef>
                        <a:spcAft>
                          <a:spcPts val="0"/>
                        </a:spcAft>
                        <a:buFontTx/>
                        <a:buChar char="-"/>
                      </a:pPr>
                      <a:r>
                        <a:rPr lang="en-US" sz="1600" cap="none" spc="0" dirty="0">
                          <a:solidFill>
                            <a:schemeClr val="tx1"/>
                          </a:solidFill>
                          <a:effectLst/>
                          <a:latin typeface="Georgia" panose="02040502050405020303" pitchFamily="18" charset="0"/>
                        </a:rPr>
                        <a:t>Scheduling / Resource Allocation</a:t>
                      </a:r>
                    </a:p>
                    <a:p>
                      <a:pPr marL="285750" marR="0" indent="-285750">
                        <a:spcBef>
                          <a:spcPts val="0"/>
                        </a:spcBef>
                        <a:spcAft>
                          <a:spcPts val="0"/>
                        </a:spcAft>
                        <a:buFontTx/>
                        <a:buChar char="-"/>
                      </a:pPr>
                      <a:r>
                        <a:rPr lang="en-US" sz="1600" cap="none" spc="0" dirty="0">
                          <a:solidFill>
                            <a:schemeClr val="tx1"/>
                          </a:solidFill>
                          <a:effectLst/>
                          <a:latin typeface="Georgia" panose="02040502050405020303" pitchFamily="18" charset="0"/>
                        </a:rPr>
                        <a:t>Treatment Planning</a:t>
                      </a:r>
                    </a:p>
                    <a:p>
                      <a:pPr marL="285750" marR="0" lvl="0" indent="-285750" algn="l" defTabSz="457200" rtl="0" eaLnBrk="1" fontAlgn="auto" latinLnBrk="0" hangingPunct="1">
                        <a:lnSpc>
                          <a:spcPct val="100000"/>
                        </a:lnSpc>
                        <a:spcBef>
                          <a:spcPts val="0"/>
                        </a:spcBef>
                        <a:spcAft>
                          <a:spcPts val="0"/>
                        </a:spcAft>
                        <a:buClrTx/>
                        <a:buSzTx/>
                        <a:buFontTx/>
                        <a:buChar char="-"/>
                        <a:tabLst/>
                        <a:defRPr/>
                      </a:pPr>
                      <a:r>
                        <a:rPr lang="en-US" sz="1600" cap="none" spc="0" dirty="0">
                          <a:solidFill>
                            <a:schemeClr val="tx1"/>
                          </a:solidFill>
                          <a:effectLst/>
                          <a:latin typeface="Georgia" panose="02040502050405020303" pitchFamily="18" charset="0"/>
                        </a:rPr>
                        <a:t>Quantum Approximate Optimization Algorithm (QAOA)</a:t>
                      </a:r>
                    </a:p>
                  </a:txBody>
                  <a:tcPr marL="0" marR="44053" marT="17621" marB="132158">
                    <a:lnL w="12700" cmpd="sng">
                      <a:noFill/>
                      <a:prstDash val="solid"/>
                    </a:lnL>
                    <a:lnR w="12700" cmpd="sng">
                      <a:noFill/>
                      <a:prstDash val="solid"/>
                    </a:lnR>
                    <a:lnT w="12700" cmpd="sng">
                      <a:noFill/>
                      <a:prstDash val="solid"/>
                    </a:lnT>
                    <a:lnB w="6350" cap="flat" cmpd="sng" algn="ctr">
                      <a:solidFill>
                        <a:schemeClr val="tx1"/>
                      </a:solidFill>
                      <a:prstDash val="solid"/>
                    </a:lnB>
                    <a:noFill/>
                  </a:tcPr>
                </a:tc>
                <a:extLst>
                  <a:ext uri="{0D108BD9-81ED-4DB2-BD59-A6C34878D82A}">
                    <a16:rowId xmlns:a16="http://schemas.microsoft.com/office/drawing/2014/main" val="4127339161"/>
                  </a:ext>
                </a:extLst>
              </a:tr>
              <a:tr h="438533">
                <a:tc>
                  <a:txBody>
                    <a:bodyPr/>
                    <a:lstStyle/>
                    <a:p>
                      <a:pPr marL="0" marR="0">
                        <a:spcBef>
                          <a:spcPts val="0"/>
                        </a:spcBef>
                        <a:spcAft>
                          <a:spcPts val="0"/>
                        </a:spcAft>
                      </a:pPr>
                      <a:r>
                        <a:rPr lang="en-US" sz="1600" b="1" cap="none" spc="0" dirty="0">
                          <a:solidFill>
                            <a:schemeClr val="tx1"/>
                          </a:solidFill>
                          <a:effectLst/>
                          <a:latin typeface="Georgia" panose="02040502050405020303" pitchFamily="18" charset="0"/>
                        </a:rPr>
                        <a:t>Machine Learning</a:t>
                      </a:r>
                      <a:endParaRPr lang="en-US" sz="1600" b="1" cap="none" spc="0" dirty="0">
                        <a:solidFill>
                          <a:schemeClr val="tx1"/>
                        </a:solidFill>
                        <a:effectLst/>
                        <a:latin typeface="Georgia" panose="02040502050405020303" pitchFamily="18" charset="0"/>
                        <a:ea typeface="Calibri" panose="020F0502020204030204" pitchFamily="34" charset="0"/>
                        <a:cs typeface="Times New Roman" panose="02020603050405020304" pitchFamily="18" charset="0"/>
                      </a:endParaRPr>
                    </a:p>
                  </a:txBody>
                  <a:tcPr marL="0" marR="44053" marT="17621" marB="132158">
                    <a:lnL w="12700" cmpd="sng">
                      <a:noFill/>
                      <a:prstDash val="solid"/>
                    </a:lnL>
                    <a:lnR w="12700" cmpd="sng">
                      <a:noFill/>
                      <a:prstDash val="solid"/>
                    </a:lnR>
                    <a:lnT w="6350" cap="flat" cmpd="sng" algn="ctr">
                      <a:solidFill>
                        <a:schemeClr val="tx1"/>
                      </a:solidFill>
                      <a:prstDash val="solid"/>
                    </a:lnT>
                    <a:lnB w="12700" cmpd="sng">
                      <a:noFill/>
                      <a:prstDash val="solid"/>
                    </a:lnB>
                    <a:solidFill>
                      <a:schemeClr val="bg1">
                        <a:lumMod val="95000"/>
                      </a:schemeClr>
                    </a:solidFill>
                  </a:tcPr>
                </a:tc>
                <a:tc>
                  <a:txBody>
                    <a:bodyPr/>
                    <a:lstStyle/>
                    <a:p>
                      <a:pPr marL="285750" marR="0" indent="-285750">
                        <a:spcBef>
                          <a:spcPts val="0"/>
                        </a:spcBef>
                        <a:spcAft>
                          <a:spcPts val="0"/>
                        </a:spcAft>
                        <a:buFontTx/>
                        <a:buChar char="-"/>
                      </a:pPr>
                      <a:r>
                        <a:rPr lang="en-US" sz="1600" cap="none" spc="0" dirty="0">
                          <a:solidFill>
                            <a:schemeClr val="tx1"/>
                          </a:solidFill>
                          <a:effectLst/>
                          <a:latin typeface="Georgia" panose="02040502050405020303" pitchFamily="18" charset="0"/>
                        </a:rPr>
                        <a:t>Feature Selection</a:t>
                      </a:r>
                    </a:p>
                    <a:p>
                      <a:pPr marL="285750" marR="0" indent="-285750">
                        <a:spcBef>
                          <a:spcPts val="0"/>
                        </a:spcBef>
                        <a:spcAft>
                          <a:spcPts val="0"/>
                        </a:spcAft>
                        <a:buFontTx/>
                        <a:buChar char="-"/>
                      </a:pPr>
                      <a:r>
                        <a:rPr lang="en-US" sz="1600" cap="none" spc="0" dirty="0">
                          <a:solidFill>
                            <a:schemeClr val="tx1"/>
                          </a:solidFill>
                          <a:effectLst/>
                          <a:latin typeface="Georgia" panose="02040502050405020303" pitchFamily="18" charset="0"/>
                          <a:ea typeface="Calibri" panose="020F0502020204030204" pitchFamily="34" charset="0"/>
                          <a:cs typeface="Times New Roman" panose="02020603050405020304" pitchFamily="18" charset="0"/>
                        </a:rPr>
                        <a:t>Quantum ML Algorithms</a:t>
                      </a:r>
                    </a:p>
                  </a:txBody>
                  <a:tcPr marL="0" marR="44053" marT="17621" marB="132158">
                    <a:lnL w="12700" cmpd="sng">
                      <a:noFill/>
                      <a:prstDash val="solid"/>
                    </a:lnL>
                    <a:lnR w="12700" cmpd="sng">
                      <a:noFill/>
                      <a:prstDash val="solid"/>
                    </a:lnR>
                    <a:lnT w="6350" cap="flat" cmpd="sng" algn="ctr">
                      <a:solidFill>
                        <a:schemeClr val="tx1"/>
                      </a:solidFill>
                      <a:prstDash val="solid"/>
                    </a:lnT>
                    <a:lnB w="12700" cmpd="sng">
                      <a:noFill/>
                      <a:prstDash val="solid"/>
                    </a:lnB>
                    <a:solidFill>
                      <a:schemeClr val="bg1">
                        <a:lumMod val="95000"/>
                      </a:schemeClr>
                    </a:solidFill>
                  </a:tcPr>
                </a:tc>
                <a:extLst>
                  <a:ext uri="{0D108BD9-81ED-4DB2-BD59-A6C34878D82A}">
                    <a16:rowId xmlns:a16="http://schemas.microsoft.com/office/drawing/2014/main" val="4148621627"/>
                  </a:ext>
                </a:extLst>
              </a:tr>
            </a:tbl>
          </a:graphicData>
        </a:graphic>
      </p:graphicFrame>
    </p:spTree>
    <p:extLst>
      <p:ext uri="{BB962C8B-B14F-4D97-AF65-F5344CB8AC3E}">
        <p14:creationId xmlns:p14="http://schemas.microsoft.com/office/powerpoint/2010/main" val="112132691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6093E-3E80-0201-8E65-C8A5A474551F}"/>
              </a:ext>
            </a:extLst>
          </p:cNvPr>
          <p:cNvSpPr>
            <a:spLocks noGrp="1"/>
          </p:cNvSpPr>
          <p:nvPr>
            <p:ph type="title"/>
          </p:nvPr>
        </p:nvSpPr>
        <p:spPr/>
        <p:txBody>
          <a:bodyPr/>
          <a:lstStyle/>
          <a:p>
            <a:r>
              <a:rPr lang="en-US" dirty="0"/>
              <a:t>Performance Discussion / Conclusions</a:t>
            </a:r>
          </a:p>
        </p:txBody>
      </p:sp>
      <p:sp>
        <p:nvSpPr>
          <p:cNvPr id="3" name="Content Placeholder 2">
            <a:extLst>
              <a:ext uri="{FF2B5EF4-FFF2-40B4-BE49-F238E27FC236}">
                <a16:creationId xmlns:a16="http://schemas.microsoft.com/office/drawing/2014/main" id="{8EFB1E9D-8AEC-3CAE-C265-F39354CECB12}"/>
              </a:ext>
            </a:extLst>
          </p:cNvPr>
          <p:cNvSpPr>
            <a:spLocks noGrp="1"/>
          </p:cNvSpPr>
          <p:nvPr>
            <p:ph idx="1"/>
          </p:nvPr>
        </p:nvSpPr>
        <p:spPr/>
        <p:txBody>
          <a:bodyPr/>
          <a:lstStyle/>
          <a:p>
            <a:r>
              <a:rPr lang="en-US" dirty="0"/>
              <a:t>The QNN shows better than random performance at predicting abnormal results</a:t>
            </a:r>
          </a:p>
          <a:p>
            <a:r>
              <a:rPr lang="en-US" dirty="0"/>
              <a:t>Does not reach the performance levels of </a:t>
            </a:r>
            <a:r>
              <a:rPr lang="en-US" dirty="0" err="1"/>
              <a:t>XGBoost</a:t>
            </a:r>
            <a:r>
              <a:rPr lang="en-US" dirty="0"/>
              <a:t> on either raw data or dimensionally-reduced data (tested at 3, 5, and 7 components)</a:t>
            </a:r>
          </a:p>
          <a:p>
            <a:r>
              <a:rPr lang="en-US" dirty="0" err="1"/>
              <a:t>PegasosQVC</a:t>
            </a:r>
            <a:r>
              <a:rPr lang="en-US" dirty="0"/>
              <a:t> performs the best for the three quantum algorithms tested</a:t>
            </a:r>
          </a:p>
          <a:p>
            <a:r>
              <a:rPr lang="en-US" dirty="0"/>
              <a:t>Adding noise to the simulator dramatically degrades predictive performance</a:t>
            </a:r>
          </a:p>
          <a:p>
            <a:r>
              <a:rPr lang="en-US" dirty="0"/>
              <a:t>Based on other research, these results are consistent, but evidence suggests that access to larger and error-corrected hardware in the future may see significant improvements in performance (both speed and predictive accuracy)</a:t>
            </a:r>
          </a:p>
        </p:txBody>
      </p:sp>
    </p:spTree>
    <p:extLst>
      <p:ext uri="{BB962C8B-B14F-4D97-AF65-F5344CB8AC3E}">
        <p14:creationId xmlns:p14="http://schemas.microsoft.com/office/powerpoint/2010/main" val="1065118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2B34B9-590F-2658-1873-24659865B3C4}"/>
              </a:ext>
            </a:extLst>
          </p:cNvPr>
          <p:cNvSpPr>
            <a:spLocks noGrp="1"/>
          </p:cNvSpPr>
          <p:nvPr>
            <p:ph type="title"/>
          </p:nvPr>
        </p:nvSpPr>
        <p:spPr/>
        <p:txBody>
          <a:bodyPr/>
          <a:lstStyle/>
          <a:p>
            <a:r>
              <a:rPr lang="en-US" dirty="0"/>
              <a:t>Next Steps</a:t>
            </a:r>
          </a:p>
        </p:txBody>
      </p:sp>
      <p:sp>
        <p:nvSpPr>
          <p:cNvPr id="3" name="Content Placeholder 2">
            <a:extLst>
              <a:ext uri="{FF2B5EF4-FFF2-40B4-BE49-F238E27FC236}">
                <a16:creationId xmlns:a16="http://schemas.microsoft.com/office/drawing/2014/main" id="{B210D5FC-5CB5-734E-5763-F2120F098A52}"/>
              </a:ext>
            </a:extLst>
          </p:cNvPr>
          <p:cNvSpPr>
            <a:spLocks noGrp="1"/>
          </p:cNvSpPr>
          <p:nvPr>
            <p:ph idx="1"/>
          </p:nvPr>
        </p:nvSpPr>
        <p:spPr/>
        <p:txBody>
          <a:bodyPr/>
          <a:lstStyle/>
          <a:p>
            <a:r>
              <a:rPr lang="en-US" dirty="0"/>
              <a:t>Refine algorithm / circuit design and assess simulated performance on complete feature set (rather than dimensionally reduced)</a:t>
            </a:r>
          </a:p>
          <a:p>
            <a:r>
              <a:rPr lang="en-US" dirty="0"/>
              <a:t>Assess performance on quantum hardware</a:t>
            </a:r>
          </a:p>
          <a:p>
            <a:r>
              <a:rPr lang="en-US" dirty="0"/>
              <a:t>Perform larger scale performance tuning / hyperparameter optimization on simulator and quantum hardware</a:t>
            </a:r>
          </a:p>
          <a:p>
            <a:r>
              <a:rPr lang="en-US" dirty="0"/>
              <a:t>Test performance of algorithms on other available data sets that may not perform as well when using traditional ML models</a:t>
            </a:r>
          </a:p>
          <a:p>
            <a:endParaRPr lang="en-US" dirty="0"/>
          </a:p>
        </p:txBody>
      </p:sp>
    </p:spTree>
    <p:extLst>
      <p:ext uri="{BB962C8B-B14F-4D97-AF65-F5344CB8AC3E}">
        <p14:creationId xmlns:p14="http://schemas.microsoft.com/office/powerpoint/2010/main" val="262990571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96D00D-CE2A-AE08-5139-80C0A2D86296}"/>
              </a:ext>
            </a:extLst>
          </p:cNvPr>
          <p:cNvSpPr>
            <a:spLocks noGrp="1"/>
          </p:cNvSpPr>
          <p:nvPr>
            <p:ph type="title"/>
          </p:nvPr>
        </p:nvSpPr>
        <p:spPr/>
        <p:txBody>
          <a:bodyPr/>
          <a:lstStyle/>
          <a:p>
            <a:r>
              <a:rPr lang="en-US" dirty="0"/>
              <a:t>Acknowledgements</a:t>
            </a:r>
          </a:p>
        </p:txBody>
      </p:sp>
      <p:sp>
        <p:nvSpPr>
          <p:cNvPr id="3" name="Content Placeholder 2">
            <a:extLst>
              <a:ext uri="{FF2B5EF4-FFF2-40B4-BE49-F238E27FC236}">
                <a16:creationId xmlns:a16="http://schemas.microsoft.com/office/drawing/2014/main" id="{C9698725-4D7C-2660-A8C1-11D30C5952C1}"/>
              </a:ext>
            </a:extLst>
          </p:cNvPr>
          <p:cNvSpPr>
            <a:spLocks noGrp="1"/>
          </p:cNvSpPr>
          <p:nvPr>
            <p:ph idx="1"/>
          </p:nvPr>
        </p:nvSpPr>
        <p:spPr>
          <a:xfrm>
            <a:off x="717555" y="1447800"/>
            <a:ext cx="4006846" cy="4648200"/>
          </a:xfrm>
        </p:spPr>
        <p:txBody>
          <a:bodyPr/>
          <a:lstStyle/>
          <a:p>
            <a:r>
              <a:rPr lang="en-US" dirty="0"/>
              <a:t>Thomas Durant, MD</a:t>
            </a:r>
          </a:p>
          <a:p>
            <a:r>
              <a:rPr lang="en-US" dirty="0"/>
              <a:t>Elizabeth Knight</a:t>
            </a:r>
          </a:p>
          <a:p>
            <a:r>
              <a:rPr lang="en-US" dirty="0"/>
              <a:t>Sarah Dudgeon</a:t>
            </a:r>
          </a:p>
          <a:p>
            <a:r>
              <a:rPr lang="en-US" dirty="0"/>
              <a:t>Brent Nelson, MD</a:t>
            </a:r>
          </a:p>
          <a:p>
            <a:r>
              <a:rPr lang="en-US" dirty="0"/>
              <a:t>Jacob </a:t>
            </a:r>
            <a:r>
              <a:rPr lang="en-US" dirty="0" err="1"/>
              <a:t>McPadden</a:t>
            </a:r>
            <a:r>
              <a:rPr lang="en-US" dirty="0"/>
              <a:t>, MD</a:t>
            </a:r>
          </a:p>
        </p:txBody>
      </p:sp>
      <p:pic>
        <p:nvPicPr>
          <p:cNvPr id="14338" name="Picture 2">
            <a:extLst>
              <a:ext uri="{FF2B5EF4-FFF2-40B4-BE49-F238E27FC236}">
                <a16:creationId xmlns:a16="http://schemas.microsoft.com/office/drawing/2014/main" id="{E9A74FC1-7884-7EB3-B694-9ED2B82EF6BE}"/>
              </a:ext>
            </a:extLst>
          </p:cNvPr>
          <p:cNvPicPr>
            <a:picLocks noChangeAspect="1" noChangeArrowheads="1"/>
          </p:cNvPicPr>
          <p:nvPr/>
        </p:nvPicPr>
        <p:blipFill rotWithShape="1">
          <a:blip r:embed="rId2" cstate="hqprint">
            <a:extLst>
              <a:ext uri="{28A0092B-C50C-407E-A947-70E740481C1C}">
                <a14:useLocalDpi xmlns:a14="http://schemas.microsoft.com/office/drawing/2010/main"/>
              </a:ext>
            </a:extLst>
          </a:blip>
          <a:srcRect/>
          <a:stretch/>
        </p:blipFill>
        <p:spPr bwMode="auto">
          <a:xfrm>
            <a:off x="7162800" y="1257300"/>
            <a:ext cx="1371600" cy="1651000"/>
          </a:xfrm>
          <a:prstGeom prst="rect">
            <a:avLst/>
          </a:prstGeom>
          <a:noFill/>
          <a:extLst>
            <a:ext uri="{909E8E84-426E-40DD-AFC4-6F175D3DCCD1}">
              <a14:hiddenFill xmlns:a14="http://schemas.microsoft.com/office/drawing/2010/main">
                <a:solidFill>
                  <a:srgbClr val="FFFFFF"/>
                </a:solidFill>
              </a14:hiddenFill>
            </a:ext>
          </a:extLst>
        </p:spPr>
      </p:pic>
      <p:pic>
        <p:nvPicPr>
          <p:cNvPr id="14340" name="Picture 4" descr="Sarah Nixon Dudgeon - Doctoral Student - Yale University ...">
            <a:extLst>
              <a:ext uri="{FF2B5EF4-FFF2-40B4-BE49-F238E27FC236}">
                <a16:creationId xmlns:a16="http://schemas.microsoft.com/office/drawing/2014/main" id="{5EC51243-D24A-C604-FCB5-D73347036E4B}"/>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023100" y="2967990"/>
            <a:ext cx="1651000" cy="1651000"/>
          </a:xfrm>
          <a:prstGeom prst="rect">
            <a:avLst/>
          </a:prstGeom>
          <a:noFill/>
          <a:extLst>
            <a:ext uri="{909E8E84-426E-40DD-AFC4-6F175D3DCCD1}">
              <a14:hiddenFill xmlns:a14="http://schemas.microsoft.com/office/drawing/2010/main">
                <a:solidFill>
                  <a:srgbClr val="FFFFFF"/>
                </a:solidFill>
              </a14:hiddenFill>
            </a:ext>
          </a:extLst>
        </p:spPr>
      </p:pic>
      <p:pic>
        <p:nvPicPr>
          <p:cNvPr id="14342" name="Picture 6" descr="Brent G. Nelson, MD">
            <a:extLst>
              <a:ext uri="{FF2B5EF4-FFF2-40B4-BE49-F238E27FC236}">
                <a16:creationId xmlns:a16="http://schemas.microsoft.com/office/drawing/2014/main" id="{F76AB330-D697-58BF-112A-6B1BBD0CA554}"/>
              </a:ext>
            </a:extLst>
          </p:cNvPr>
          <p:cNvPicPr>
            <a:picLocks noChangeAspect="1" noChangeArrowheads="1"/>
          </p:cNvPicPr>
          <p:nvPr/>
        </p:nvPicPr>
        <p:blipFill>
          <a:blip r:embed="rId4" cstate="hqprint">
            <a:extLst>
              <a:ext uri="{28A0092B-C50C-407E-A947-70E740481C1C}">
                <a14:useLocalDpi xmlns:a14="http://schemas.microsoft.com/office/drawing/2010/main"/>
              </a:ext>
            </a:extLst>
          </a:blip>
          <a:srcRect/>
          <a:stretch>
            <a:fillRect/>
          </a:stretch>
        </p:blipFill>
        <p:spPr bwMode="auto">
          <a:xfrm>
            <a:off x="9124954" y="3962400"/>
            <a:ext cx="1511371" cy="188976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person smiling at the camera&#10;&#10;Description automatically generated with low confidence">
            <a:extLst>
              <a:ext uri="{FF2B5EF4-FFF2-40B4-BE49-F238E27FC236}">
                <a16:creationId xmlns:a16="http://schemas.microsoft.com/office/drawing/2014/main" id="{1F3AB5F3-9BBB-6A00-07E3-98F398EDFD85}"/>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8910929" y="2052319"/>
            <a:ext cx="1939423" cy="1704341"/>
          </a:xfrm>
          <a:prstGeom prst="rect">
            <a:avLst/>
          </a:prstGeom>
        </p:spPr>
      </p:pic>
      <p:pic>
        <p:nvPicPr>
          <p:cNvPr id="8" name="Picture 7" descr="A person smiling for a picture&#10;&#10;Description automatically generated with low confidence">
            <a:extLst>
              <a:ext uri="{FF2B5EF4-FFF2-40B4-BE49-F238E27FC236}">
                <a16:creationId xmlns:a16="http://schemas.microsoft.com/office/drawing/2014/main" id="{D7698E9B-C5CD-118E-2E2C-BDFE5A0AF43C}"/>
              </a:ext>
            </a:extLst>
          </p:cNvPr>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7234637" y="4648200"/>
            <a:ext cx="1299763" cy="1752600"/>
          </a:xfrm>
          <a:prstGeom prst="rect">
            <a:avLst/>
          </a:prstGeom>
        </p:spPr>
      </p:pic>
    </p:spTree>
    <p:extLst>
      <p:ext uri="{BB962C8B-B14F-4D97-AF65-F5344CB8AC3E}">
        <p14:creationId xmlns:p14="http://schemas.microsoft.com/office/powerpoint/2010/main" val="82543552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Questions?</a:t>
            </a:r>
          </a:p>
        </p:txBody>
      </p:sp>
      <p:sp>
        <p:nvSpPr>
          <p:cNvPr id="3" name="Text Placeholder 2"/>
          <p:cNvSpPr>
            <a:spLocks noGrp="1"/>
          </p:cNvSpPr>
          <p:nvPr>
            <p:ph type="body" sz="quarter" idx="10"/>
          </p:nvPr>
        </p:nvSpPr>
        <p:spPr/>
        <p:txBody>
          <a:bodyPr/>
          <a:lstStyle/>
          <a:p>
            <a:endParaRPr lang="en-US" dirty="0"/>
          </a:p>
        </p:txBody>
      </p:sp>
      <p:sp>
        <p:nvSpPr>
          <p:cNvPr id="4" name="Text Placeholder 3"/>
          <p:cNvSpPr>
            <a:spLocks noGrp="1"/>
          </p:cNvSpPr>
          <p:nvPr>
            <p:ph type="body" sz="quarter" idx="11"/>
          </p:nvPr>
        </p:nvSpPr>
        <p:spPr/>
        <p:txBody>
          <a:bodyPr/>
          <a:lstStyle/>
          <a:p>
            <a:r>
              <a:rPr lang="en-US" dirty="0"/>
              <a:t>Wade L. Schulz, MD, PhD - Yale School of Medicine</a:t>
            </a:r>
          </a:p>
        </p:txBody>
      </p:sp>
    </p:spTree>
    <p:extLst>
      <p:ext uri="{BB962C8B-B14F-4D97-AF65-F5344CB8AC3E}">
        <p14:creationId xmlns:p14="http://schemas.microsoft.com/office/powerpoint/2010/main" val="27980285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93BD59-3368-ADF5-C2C7-3AAD1E943D86}"/>
              </a:ext>
            </a:extLst>
          </p:cNvPr>
          <p:cNvSpPr>
            <a:spLocks noGrp="1"/>
          </p:cNvSpPr>
          <p:nvPr>
            <p:ph type="title"/>
          </p:nvPr>
        </p:nvSpPr>
        <p:spPr/>
        <p:txBody>
          <a:bodyPr/>
          <a:lstStyle/>
          <a:p>
            <a:r>
              <a:rPr lang="en-US" dirty="0"/>
              <a:t>Classical Computing - Bits</a:t>
            </a:r>
          </a:p>
        </p:txBody>
      </p:sp>
      <p:sp>
        <p:nvSpPr>
          <p:cNvPr id="3" name="Content Placeholder 2">
            <a:extLst>
              <a:ext uri="{FF2B5EF4-FFF2-40B4-BE49-F238E27FC236}">
                <a16:creationId xmlns:a16="http://schemas.microsoft.com/office/drawing/2014/main" id="{BA8FB25B-2B42-28CC-19ED-17D78AC31399}"/>
              </a:ext>
            </a:extLst>
          </p:cNvPr>
          <p:cNvSpPr>
            <a:spLocks noGrp="1"/>
          </p:cNvSpPr>
          <p:nvPr>
            <p:ph idx="1"/>
          </p:nvPr>
        </p:nvSpPr>
        <p:spPr>
          <a:xfrm>
            <a:off x="5943600" y="1447800"/>
            <a:ext cx="5604937" cy="4660900"/>
          </a:xfrm>
        </p:spPr>
        <p:txBody>
          <a:bodyPr/>
          <a:lstStyle/>
          <a:p>
            <a:r>
              <a:rPr lang="en-US" dirty="0"/>
              <a:t>Classical bits represent binary data as 0 or 1 by using voltage levels in a circuit</a:t>
            </a:r>
          </a:p>
          <a:p>
            <a:r>
              <a:rPr lang="en-US" dirty="0"/>
              <a:t>By flipping the voltage between two predefined levels, such as a high voltage to signify a 1 and a low voltage for a 0, the state of a bit can be easily switched, stored, and transmitted</a:t>
            </a:r>
          </a:p>
          <a:p>
            <a:r>
              <a:rPr lang="en-US" dirty="0"/>
              <a:t>The use of voltage levels in this manner allows for a straightforward, reliable method of encoding and processing digital information</a:t>
            </a:r>
          </a:p>
        </p:txBody>
      </p:sp>
      <p:pic>
        <p:nvPicPr>
          <p:cNvPr id="4" name="Content Placeholder 4" descr="A picture containing text, diagram, screenshot, circle&#10;&#10;Description automatically generated">
            <a:extLst>
              <a:ext uri="{FF2B5EF4-FFF2-40B4-BE49-F238E27FC236}">
                <a16:creationId xmlns:a16="http://schemas.microsoft.com/office/drawing/2014/main" id="{6C0588AB-011B-2C67-AFE4-D7CD2F8F6FF6}"/>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bwMode="auto">
          <a:xfrm>
            <a:off x="381000" y="1315744"/>
            <a:ext cx="5169357" cy="4925011"/>
          </a:xfrm>
          <a:prstGeom prst="rect">
            <a:avLst/>
          </a:prstGeom>
          <a:noFill/>
          <a:ln w="9525">
            <a:noFill/>
            <a:miter lim="800000"/>
            <a:headEnd/>
            <a:tailEnd/>
          </a:ln>
        </p:spPr>
      </p:pic>
    </p:spTree>
    <p:extLst>
      <p:ext uri="{BB962C8B-B14F-4D97-AF65-F5344CB8AC3E}">
        <p14:creationId xmlns:p14="http://schemas.microsoft.com/office/powerpoint/2010/main" val="12979240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0EF10F-9C47-2AA3-39FC-63917154AF4D}"/>
              </a:ext>
            </a:extLst>
          </p:cNvPr>
          <p:cNvSpPr>
            <a:spLocks noGrp="1"/>
          </p:cNvSpPr>
          <p:nvPr>
            <p:ph type="title"/>
          </p:nvPr>
        </p:nvSpPr>
        <p:spPr/>
        <p:txBody>
          <a:bodyPr/>
          <a:lstStyle/>
          <a:p>
            <a:r>
              <a:rPr lang="en-US" dirty="0"/>
              <a:t>Quantum Computing - Qubits</a:t>
            </a:r>
          </a:p>
        </p:txBody>
      </p:sp>
      <p:sp>
        <p:nvSpPr>
          <p:cNvPr id="3" name="Content Placeholder 2">
            <a:extLst>
              <a:ext uri="{FF2B5EF4-FFF2-40B4-BE49-F238E27FC236}">
                <a16:creationId xmlns:a16="http://schemas.microsoft.com/office/drawing/2014/main" id="{CED7D1E4-2C04-7A12-B987-EE35153E5D42}"/>
              </a:ext>
            </a:extLst>
          </p:cNvPr>
          <p:cNvSpPr>
            <a:spLocks noGrp="1"/>
          </p:cNvSpPr>
          <p:nvPr>
            <p:ph idx="1"/>
          </p:nvPr>
        </p:nvSpPr>
        <p:spPr>
          <a:xfrm>
            <a:off x="717555" y="1447800"/>
            <a:ext cx="4845045" cy="4660900"/>
          </a:xfrm>
        </p:spPr>
        <p:txBody>
          <a:bodyPr/>
          <a:lstStyle/>
          <a:p>
            <a:pPr marL="285750" indent="-285750">
              <a:buFont typeface="Arial" panose="020B0604020202020204" pitchFamily="34" charset="0"/>
              <a:buChar char="•"/>
            </a:pPr>
            <a:r>
              <a:rPr lang="en-US" dirty="0"/>
              <a:t>Quantum bits, or qubits, are the fundamental units of quantum computing, and unlike classical bits, they can exist in a superposition of both 0 and 1 states simultaneously</a:t>
            </a:r>
          </a:p>
          <a:p>
            <a:pPr marL="285750" indent="-285750">
              <a:buFont typeface="Arial" panose="020B0604020202020204" pitchFamily="34" charset="0"/>
              <a:buChar char="•"/>
            </a:pPr>
            <a:r>
              <a:rPr lang="en-US" dirty="0"/>
              <a:t>This unique property is made possible by the principles of quantum mechanics, particularly wave-particle duality and superposition. The actual state of a qubit can be described by a complex probability amplitude that defines the likelihood of observing either a 0 or a 1 upon measurement</a:t>
            </a:r>
          </a:p>
          <a:p>
            <a:pPr marL="285750" indent="-285750">
              <a:buFont typeface="Arial" panose="020B0604020202020204" pitchFamily="34" charset="0"/>
              <a:buChar char="•"/>
            </a:pPr>
            <a:r>
              <a:rPr lang="en-US" dirty="0"/>
              <a:t>When a qubit is measured (M</a:t>
            </a:r>
            <a:r>
              <a:rPr lang="en-US" dirty="0">
                <a:sym typeface="Wingdings" panose="05000000000000000000" pitchFamily="2" charset="2"/>
              </a:rPr>
              <a:t>)</a:t>
            </a:r>
            <a:r>
              <a:rPr lang="en-US" dirty="0"/>
              <a:t>, its superposition collapses to one of the two classical states (0 or 1)</a:t>
            </a:r>
          </a:p>
        </p:txBody>
      </p:sp>
      <p:grpSp>
        <p:nvGrpSpPr>
          <p:cNvPr id="4" name="Group 3">
            <a:extLst>
              <a:ext uri="{FF2B5EF4-FFF2-40B4-BE49-F238E27FC236}">
                <a16:creationId xmlns:a16="http://schemas.microsoft.com/office/drawing/2014/main" id="{14A086F8-E9EA-243A-FC63-867D6C5165A6}"/>
              </a:ext>
            </a:extLst>
          </p:cNvPr>
          <p:cNvGrpSpPr/>
          <p:nvPr/>
        </p:nvGrpSpPr>
        <p:grpSpPr>
          <a:xfrm>
            <a:off x="6325063" y="1427018"/>
            <a:ext cx="5544009" cy="5027861"/>
            <a:chOff x="5660766" y="1157038"/>
            <a:chExt cx="5880100" cy="5332661"/>
          </a:xfrm>
        </p:grpSpPr>
        <p:pic>
          <p:nvPicPr>
            <p:cNvPr id="5" name="Content Placeholder 4" descr="A picture containing text, diagram, screenshot, circle&#10;&#10;Description automatically generated">
              <a:extLst>
                <a:ext uri="{FF2B5EF4-FFF2-40B4-BE49-F238E27FC236}">
                  <a16:creationId xmlns:a16="http://schemas.microsoft.com/office/drawing/2014/main" id="{8685FFC2-F5CF-6D1C-1D4A-A683C6859203}"/>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5660766" y="1157038"/>
              <a:ext cx="5880100" cy="5332661"/>
            </a:xfrm>
            <a:prstGeom prst="rect">
              <a:avLst/>
            </a:prstGeom>
          </p:spPr>
        </p:pic>
        <p:sp>
          <p:nvSpPr>
            <p:cNvPr id="6" name="Rectangle 5">
              <a:extLst>
                <a:ext uri="{FF2B5EF4-FFF2-40B4-BE49-F238E27FC236}">
                  <a16:creationId xmlns:a16="http://schemas.microsoft.com/office/drawing/2014/main" id="{89743C48-67FD-E757-7DB6-2A1BABDEAB73}"/>
                </a:ext>
              </a:extLst>
            </p:cNvPr>
            <p:cNvSpPr/>
            <p:nvPr/>
          </p:nvSpPr>
          <p:spPr>
            <a:xfrm>
              <a:off x="5969000" y="5295900"/>
              <a:ext cx="3581400" cy="11620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9518542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3FC8CE-2E77-96E7-0D89-C46927719F67}"/>
              </a:ext>
            </a:extLst>
          </p:cNvPr>
          <p:cNvSpPr>
            <a:spLocks noGrp="1"/>
          </p:cNvSpPr>
          <p:nvPr>
            <p:ph type="title"/>
          </p:nvPr>
        </p:nvSpPr>
        <p:spPr/>
        <p:txBody>
          <a:bodyPr/>
          <a:lstStyle/>
          <a:p>
            <a:r>
              <a:rPr lang="en-US" dirty="0"/>
              <a:t>Qubits and Superposition</a:t>
            </a:r>
          </a:p>
        </p:txBody>
      </p:sp>
      <p:pic>
        <p:nvPicPr>
          <p:cNvPr id="3074" name="Picture 2" descr="A simple implementation of one photonic qubit">
            <a:extLst>
              <a:ext uri="{FF2B5EF4-FFF2-40B4-BE49-F238E27FC236}">
                <a16:creationId xmlns:a16="http://schemas.microsoft.com/office/drawing/2014/main" id="{24318626-A9D1-74CD-17AC-BB020E2C8DCD}"/>
              </a:ext>
            </a:extLst>
          </p:cNvPr>
          <p:cNvPicPr>
            <a:picLocks noGrp="1" noChangeAspect="1" noChangeArrowheads="1"/>
          </p:cNvPicPr>
          <p:nvPr>
            <p:ph idx="1"/>
          </p:nvPr>
        </p:nvPicPr>
        <p:blipFill>
          <a:blip r:embed="rId2">
            <a:extLst>
              <a:ext uri="{28A0092B-C50C-407E-A947-70E740481C1C}">
                <a14:useLocalDpi xmlns:a14="http://schemas.microsoft.com/office/drawing/2010/main"/>
              </a:ext>
            </a:extLst>
          </a:blip>
          <a:srcRect/>
          <a:stretch>
            <a:fillRect/>
          </a:stretch>
        </p:blipFill>
        <p:spPr bwMode="auto">
          <a:xfrm>
            <a:off x="743343" y="2247900"/>
            <a:ext cx="10705314" cy="30099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DAA756A-C598-E845-53ED-17A8861925BF}"/>
              </a:ext>
            </a:extLst>
          </p:cNvPr>
          <p:cNvSpPr txBox="1"/>
          <p:nvPr/>
        </p:nvSpPr>
        <p:spPr>
          <a:xfrm>
            <a:off x="30480" y="6019800"/>
            <a:ext cx="12192000" cy="369332"/>
          </a:xfrm>
          <a:prstGeom prst="rect">
            <a:avLst/>
          </a:prstGeom>
          <a:noFill/>
        </p:spPr>
        <p:txBody>
          <a:bodyPr wrap="square">
            <a:spAutoFit/>
          </a:bodyPr>
          <a:lstStyle/>
          <a:p>
            <a:r>
              <a:rPr lang="en-US" dirty="0"/>
              <a:t>Programming Quantum Computers. </a:t>
            </a:r>
            <a:r>
              <a:rPr lang="en-US" dirty="0" err="1"/>
              <a:t>Jonston</a:t>
            </a:r>
            <a:r>
              <a:rPr lang="en-US" dirty="0"/>
              <a:t> ER, Harrigan N, </a:t>
            </a:r>
            <a:r>
              <a:rPr lang="en-US" dirty="0" err="1"/>
              <a:t>Gimeno</a:t>
            </a:r>
            <a:r>
              <a:rPr lang="en-US" dirty="0"/>
              <a:t>-Segovia M.</a:t>
            </a:r>
          </a:p>
        </p:txBody>
      </p:sp>
    </p:spTree>
    <p:extLst>
      <p:ext uri="{BB962C8B-B14F-4D97-AF65-F5344CB8AC3E}">
        <p14:creationId xmlns:p14="http://schemas.microsoft.com/office/powerpoint/2010/main" val="4445327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358F9-AC34-B48F-7F79-70F63E112302}"/>
              </a:ext>
            </a:extLst>
          </p:cNvPr>
          <p:cNvSpPr>
            <a:spLocks noGrp="1"/>
          </p:cNvSpPr>
          <p:nvPr>
            <p:ph type="title"/>
          </p:nvPr>
        </p:nvSpPr>
        <p:spPr/>
        <p:txBody>
          <a:bodyPr/>
          <a:lstStyle/>
          <a:p>
            <a:r>
              <a:rPr lang="en-US" dirty="0"/>
              <a:t>Qubits and Entanglement</a:t>
            </a:r>
          </a:p>
        </p:txBody>
      </p:sp>
      <p:pic>
        <p:nvPicPr>
          <p:cNvPr id="4098" name="Picture 2">
            <a:extLst>
              <a:ext uri="{FF2B5EF4-FFF2-40B4-BE49-F238E27FC236}">
                <a16:creationId xmlns:a16="http://schemas.microsoft.com/office/drawing/2014/main" id="{72318524-A926-CDF5-27FA-7640DB251F8E}"/>
              </a:ext>
            </a:extLst>
          </p:cNvPr>
          <p:cNvPicPr>
            <a:picLocks noGrp="1" noChangeAspect="1" noChangeArrowheads="1"/>
          </p:cNvPicPr>
          <p:nvPr>
            <p:ph idx="1"/>
          </p:nvPr>
        </p:nvPicPr>
        <p:blipFill rotWithShape="1">
          <a:blip r:embed="rId2" cstate="hqprint">
            <a:extLst>
              <a:ext uri="{28A0092B-C50C-407E-A947-70E740481C1C}">
                <a14:useLocalDpi xmlns:a14="http://schemas.microsoft.com/office/drawing/2010/main"/>
              </a:ext>
            </a:extLst>
          </a:blip>
          <a:srcRect/>
          <a:stretch/>
        </p:blipFill>
        <p:spPr bwMode="auto">
          <a:xfrm>
            <a:off x="943355" y="1828800"/>
            <a:ext cx="10305290" cy="37338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A17080E0-09F1-3A49-09A3-03D484D582C0}"/>
              </a:ext>
            </a:extLst>
          </p:cNvPr>
          <p:cNvSpPr txBox="1"/>
          <p:nvPr/>
        </p:nvSpPr>
        <p:spPr>
          <a:xfrm>
            <a:off x="30480" y="6019800"/>
            <a:ext cx="12192000" cy="369332"/>
          </a:xfrm>
          <a:prstGeom prst="rect">
            <a:avLst/>
          </a:prstGeom>
          <a:noFill/>
        </p:spPr>
        <p:txBody>
          <a:bodyPr wrap="square">
            <a:spAutoFit/>
          </a:bodyPr>
          <a:lstStyle/>
          <a:p>
            <a:r>
              <a:rPr lang="en-US" dirty="0"/>
              <a:t>https://</a:t>
            </a:r>
            <a:r>
              <a:rPr lang="en-US" dirty="0" err="1"/>
              <a:t>galileo-unbound.blog</a:t>
            </a:r>
            <a:r>
              <a:rPr lang="en-US" dirty="0"/>
              <a:t>/2021/12/20/twenty-years-at-light-speed-the-future-of-photonic-quantum-computing/</a:t>
            </a:r>
          </a:p>
        </p:txBody>
      </p:sp>
    </p:spTree>
    <p:extLst>
      <p:ext uri="{BB962C8B-B14F-4D97-AF65-F5344CB8AC3E}">
        <p14:creationId xmlns:p14="http://schemas.microsoft.com/office/powerpoint/2010/main" val="30692874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0CCB00-C7C4-5085-9EBD-695DEA210AC0}"/>
              </a:ext>
            </a:extLst>
          </p:cNvPr>
          <p:cNvSpPr>
            <a:spLocks noGrp="1"/>
          </p:cNvSpPr>
          <p:nvPr>
            <p:ph type="title"/>
          </p:nvPr>
        </p:nvSpPr>
        <p:spPr/>
        <p:txBody>
          <a:bodyPr/>
          <a:lstStyle/>
          <a:p>
            <a:r>
              <a:rPr lang="en-US" dirty="0"/>
              <a:t>What is a Qubit Made Out Of?</a:t>
            </a:r>
          </a:p>
        </p:txBody>
      </p:sp>
      <p:pic>
        <p:nvPicPr>
          <p:cNvPr id="2050" name="Picture 2" descr="Has quantum computing arrived in financial markets?">
            <a:extLst>
              <a:ext uri="{FF2B5EF4-FFF2-40B4-BE49-F238E27FC236}">
                <a16:creationId xmlns:a16="http://schemas.microsoft.com/office/drawing/2014/main" id="{28D23861-C981-EF71-51C0-BD8E0F291C21}"/>
              </a:ext>
            </a:extLst>
          </p:cNvPr>
          <p:cNvPicPr>
            <a:picLocks noGrp="1" noChangeAspect="1" noChangeArrowheads="1"/>
          </p:cNvPicPr>
          <p:nvPr>
            <p:ph idx="1"/>
          </p:nvPr>
        </p:nvPicPr>
        <p:blipFill>
          <a:blip r:embed="rId2">
            <a:extLst>
              <a:ext uri="{28A0092B-C50C-407E-A947-70E740481C1C}">
                <a14:useLocalDpi xmlns:a14="http://schemas.microsoft.com/office/drawing/2010/main"/>
              </a:ext>
            </a:extLst>
          </a:blip>
          <a:srcRect/>
          <a:stretch>
            <a:fillRect/>
          </a:stretch>
        </p:blipFill>
        <p:spPr bwMode="auto">
          <a:xfrm>
            <a:off x="237537" y="1524000"/>
            <a:ext cx="11716926" cy="40386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A82A7234-8DB3-F3EB-AAC1-6EC394DF8C50}"/>
              </a:ext>
            </a:extLst>
          </p:cNvPr>
          <p:cNvSpPr txBox="1"/>
          <p:nvPr/>
        </p:nvSpPr>
        <p:spPr>
          <a:xfrm>
            <a:off x="9677400" y="6024390"/>
            <a:ext cx="2438400" cy="369332"/>
          </a:xfrm>
          <a:prstGeom prst="rect">
            <a:avLst/>
          </a:prstGeom>
          <a:noFill/>
        </p:spPr>
        <p:txBody>
          <a:bodyPr wrap="square">
            <a:spAutoFit/>
          </a:bodyPr>
          <a:lstStyle/>
          <a:p>
            <a:r>
              <a:rPr lang="en-US" b="0" i="1" dirty="0">
                <a:solidFill>
                  <a:srgbClr val="4F4F50"/>
                </a:solidFill>
                <a:effectLst/>
                <a:latin typeface="Gilroy"/>
              </a:rPr>
              <a:t>Michel Kurek, Feb 2021</a:t>
            </a:r>
            <a:endParaRPr lang="en-US" dirty="0"/>
          </a:p>
        </p:txBody>
      </p:sp>
    </p:spTree>
    <p:extLst>
      <p:ext uri="{BB962C8B-B14F-4D97-AF65-F5344CB8AC3E}">
        <p14:creationId xmlns:p14="http://schemas.microsoft.com/office/powerpoint/2010/main" val="2418800412"/>
      </p:ext>
    </p:extLst>
  </p:cSld>
  <p:clrMapOvr>
    <a:masterClrMapping/>
  </p:clrMapOvr>
</p:sld>
</file>

<file path=ppt/theme/theme1.xml><?xml version="1.0" encoding="utf-8"?>
<a:theme xmlns:a="http://schemas.openxmlformats.org/drawingml/2006/main" name="Content Slides">
  <a:themeElements>
    <a:clrScheme name="YSM New Brand">
      <a:dk1>
        <a:srgbClr val="000000"/>
      </a:dk1>
      <a:lt1>
        <a:srgbClr val="FFFFFF"/>
      </a:lt1>
      <a:dk2>
        <a:srgbClr val="585858"/>
      </a:dk2>
      <a:lt2>
        <a:srgbClr val="C2C0C0"/>
      </a:lt2>
      <a:accent1>
        <a:srgbClr val="467FCC"/>
      </a:accent1>
      <a:accent2>
        <a:srgbClr val="55A51C"/>
      </a:accent2>
      <a:accent3>
        <a:srgbClr val="80CDE9"/>
      </a:accent3>
      <a:accent4>
        <a:srgbClr val="A098E4"/>
      </a:accent4>
      <a:accent5>
        <a:srgbClr val="F7941D"/>
      </a:accent5>
      <a:accent6>
        <a:srgbClr val="004DA4"/>
      </a:accent6>
      <a:hlink>
        <a:srgbClr val="467FCC"/>
      </a:hlink>
      <a:folHlink>
        <a:srgbClr val="C4DF9B"/>
      </a:folHlink>
    </a:clrScheme>
    <a:fontScheme name="2_New_Blue_YSM_2">
      <a:majorFont>
        <a:latin typeface="Georgia"/>
        <a:ea typeface="Gulim"/>
        <a:cs typeface="Gulim"/>
      </a:majorFont>
      <a:minorFont>
        <a:latin typeface="Georgi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2_New_Blue_YSM_2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New_Blue_YSM_2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New_Blue_YSM_2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New_Blue_YSM_2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New_Blue_YSM_2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New_Blue_YSM_2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New_Blue_YSM_2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New_Blue_YSM_2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New_Blue_YSM_2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New_Blue_YSM_2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New_Blue_YSM_2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New_Blue_YSM_2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Presentation1" id="{39983177-A96E-4F29-AC04-FC6CAA635DC3}" vid="{30ED7997-2E4E-4A5D-8BDC-1A4A7EC9015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CCH Template</Template>
  <TotalTime>39785</TotalTime>
  <Words>2086</Words>
  <Application>Microsoft Macintosh PowerPoint</Application>
  <PresentationFormat>Widescreen</PresentationFormat>
  <Paragraphs>178</Paragraphs>
  <Slides>43</Slides>
  <Notes>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43</vt:i4>
      </vt:variant>
    </vt:vector>
  </HeadingPairs>
  <TitlesOfParts>
    <vt:vector size="52" baseType="lpstr">
      <vt:lpstr>Arial</vt:lpstr>
      <vt:lpstr>Calibri</vt:lpstr>
      <vt:lpstr>Cambria</vt:lpstr>
      <vt:lpstr>Cambria Math</vt:lpstr>
      <vt:lpstr>Courier New</vt:lpstr>
      <vt:lpstr>Georgia</vt:lpstr>
      <vt:lpstr>Gilroy</vt:lpstr>
      <vt:lpstr>Söhne</vt:lpstr>
      <vt:lpstr>Content Slides</vt:lpstr>
      <vt:lpstr>Quantum Machine Learning and Applications in Healthcare</vt:lpstr>
      <vt:lpstr>Quantum Machine Learning</vt:lpstr>
      <vt:lpstr>Promises of Quantum Compute</vt:lpstr>
      <vt:lpstr>Potential Applications in Biomedicine</vt:lpstr>
      <vt:lpstr>Classical Computing - Bits</vt:lpstr>
      <vt:lpstr>Quantum Computing - Qubits</vt:lpstr>
      <vt:lpstr>Qubits and Superposition</vt:lpstr>
      <vt:lpstr>Qubits and Entanglement</vt:lpstr>
      <vt:lpstr>What is a Qubit Made Out Of?</vt:lpstr>
      <vt:lpstr>Quantum Computing Architectures</vt:lpstr>
      <vt:lpstr>Classical and Quantum Circuits</vt:lpstr>
      <vt:lpstr>Logic Gates</vt:lpstr>
      <vt:lpstr>Quantum Logic Gates</vt:lpstr>
      <vt:lpstr>Frameworks for Quantum Development</vt:lpstr>
      <vt:lpstr>Advances in Quantum Compute Capacity</vt:lpstr>
      <vt:lpstr>Simulators and Quantum Hardware</vt:lpstr>
      <vt:lpstr>Quantum Development Example – Environment Setup</vt:lpstr>
      <vt:lpstr>Quantum Development Example</vt:lpstr>
      <vt:lpstr>Quantum Machine Learning</vt:lpstr>
      <vt:lpstr>Quantum Machine Learning</vt:lpstr>
      <vt:lpstr>Quantum ML: A Healthcare Example</vt:lpstr>
      <vt:lpstr>Performance with Traditional ML Approaches</vt:lpstr>
      <vt:lpstr>Quantum ML Approach – Algorithm Selection</vt:lpstr>
      <vt:lpstr>Quantum ML Approach - Outline</vt:lpstr>
      <vt:lpstr>Quantum ML – Limitations</vt:lpstr>
      <vt:lpstr>Quantum ML Approach – Dimensionality Reduction</vt:lpstr>
      <vt:lpstr>Feature Map</vt:lpstr>
      <vt:lpstr>TwoLocal / Ansatz</vt:lpstr>
      <vt:lpstr>Optimizer</vt:lpstr>
      <vt:lpstr>Quantum ML Approach – QNN Code Example</vt:lpstr>
      <vt:lpstr>QNN Circuit – Feature Map</vt:lpstr>
      <vt:lpstr>QNN Circuit – Ansatz</vt:lpstr>
      <vt:lpstr>QNN Circuit – Complete</vt:lpstr>
      <vt:lpstr>Quantum State Measurement</vt:lpstr>
      <vt:lpstr>QNN Class Label - Hamming Function</vt:lpstr>
      <vt:lpstr>Quantum Neural Network Performance - Objective</vt:lpstr>
      <vt:lpstr>Quantum Neural Network Performance – Distribution Plot</vt:lpstr>
      <vt:lpstr>Quantum Neural Network Performance – Noisy Simulator</vt:lpstr>
      <vt:lpstr>Quantum Performance by Algorithm</vt:lpstr>
      <vt:lpstr>Performance Discussion / Conclusions</vt:lpstr>
      <vt:lpstr>Next Steps</vt:lpstr>
      <vt:lpstr>Acknowledgements</vt:lpstr>
      <vt:lpstr>Questions?</vt:lpstr>
    </vt:vector>
  </TitlesOfParts>
  <Company>Yale-New Haven Health System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Wade Schulz</dc:creator>
  <cp:lastModifiedBy>Wade Schulz</cp:lastModifiedBy>
  <cp:revision>201</cp:revision>
  <dcterms:created xsi:type="dcterms:W3CDTF">2018-04-19T22:58:40Z</dcterms:created>
  <dcterms:modified xsi:type="dcterms:W3CDTF">2023-06-14T17:40:57Z</dcterms:modified>
</cp:coreProperties>
</file>